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6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63"/>
      <p:bold r:id="rId64"/>
      <p:italic r:id="rId65"/>
      <p:boldItalic r:id="rId66"/>
    </p:embeddedFont>
    <p:embeddedFont>
      <p:font typeface="Open Sans" panose="020B0606030504020204" pitchFamily="34" charset="0"/>
      <p:regular r:id="rId67"/>
      <p:bold r:id="rId68"/>
      <p:italic r:id="rId69"/>
      <p:boldItalic r:id="rId70"/>
    </p:embeddedFont>
    <p:embeddedFont>
      <p:font typeface="PT Sans Narrow" panose="020B0506020203020204" pitchFamily="34" charset="0"/>
      <p:regular r:id="rId71"/>
      <p:bold r:id="rId72"/>
    </p:embeddedFont>
    <p:embeddedFont>
      <p:font typeface="Source Code Pro" panose="020B0509030403020204" pitchFamily="49" charset="0"/>
      <p:regular r:id="rId73"/>
      <p:bold r:id="rId74"/>
      <p:italic r:id="rId75"/>
      <p:boldItalic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6B8692-19B6-4EF8-B38B-C8C671B1A846}">
  <a:tblStyle styleId="{C96B8692-19B6-4EF8-B38B-C8C671B1A8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2.fntdata"/><Relationship Id="rId79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77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0.fntdata"/><Relationship Id="rId80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notesMaster" Target="notesMasters/notesMaster1.xml"/><Relationship Id="rId70" Type="http://schemas.openxmlformats.org/officeDocument/2006/relationships/font" Target="fonts/font8.fntdata"/><Relationship Id="rId75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font" Target="fonts/font3.fntdata"/><Relationship Id="rId73" Type="http://schemas.openxmlformats.org/officeDocument/2006/relationships/font" Target="fonts/font11.fntdata"/><Relationship Id="rId78" Type="http://schemas.openxmlformats.org/officeDocument/2006/relationships/viewProps" Target="viewProps.xml"/><Relationship Id="rId81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4.fntdata"/><Relationship Id="rId7" Type="http://schemas.openxmlformats.org/officeDocument/2006/relationships/slide" Target="slides/slide5.xml"/><Relationship Id="rId71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ntiago Castellaro" userId="2c8a8d99973d3e32" providerId="LiveId" clId="{6AC29EFD-9B8F-4922-91B1-1408D67F9757}"/>
    <pc:docChg chg="custSel modSld">
      <pc:chgData name="Santiago Castellaro" userId="2c8a8d99973d3e32" providerId="LiveId" clId="{6AC29EFD-9B8F-4922-91B1-1408D67F9757}" dt="2024-09-04T22:43:11.341" v="1" actId="478"/>
      <pc:docMkLst>
        <pc:docMk/>
      </pc:docMkLst>
      <pc:sldChg chg="delSp mod">
        <pc:chgData name="Santiago Castellaro" userId="2c8a8d99973d3e32" providerId="LiveId" clId="{6AC29EFD-9B8F-4922-91B1-1408D67F9757}" dt="2024-09-04T22:43:11.341" v="1" actId="478"/>
        <pc:sldMkLst>
          <pc:docMk/>
          <pc:sldMk cId="0" sldId="308"/>
        </pc:sldMkLst>
        <pc:spChg chg="del">
          <ac:chgData name="Santiago Castellaro" userId="2c8a8d99973d3e32" providerId="LiveId" clId="{6AC29EFD-9B8F-4922-91B1-1408D67F9757}" dt="2024-09-04T22:43:11.341" v="1" actId="478"/>
          <ac:spMkLst>
            <pc:docMk/>
            <pc:sldMk cId="0" sldId="308"/>
            <ac:spMk id="534" creationId="{00000000-0000-0000-0000-000000000000}"/>
          </ac:spMkLst>
        </pc:spChg>
        <pc:spChg chg="del">
          <ac:chgData name="Santiago Castellaro" userId="2c8a8d99973d3e32" providerId="LiveId" clId="{6AC29EFD-9B8F-4922-91B1-1408D67F9757}" dt="2024-09-04T22:43:07.821" v="0" actId="478"/>
          <ac:spMkLst>
            <pc:docMk/>
            <pc:sldMk cId="0" sldId="308"/>
            <ac:spMk id="535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ecdde63533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ecdde63533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ecdde63533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ecdde63533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ecdde63533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ecdde63533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ecdde63533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ecdde63533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ecdde63533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ecdde63533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ecdde63533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ecdde63533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ecdde63533_0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ecdde63533_0_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ecdde63533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ecdde63533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ecdde63533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ecdde63533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ecdde63533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ecdde63533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ecdde63533_0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ecdde63533_0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ecdde63533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ecdde63533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ecdde63533_0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ecdde63533_0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ecdde63533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ecdde63533_0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ecdde63533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ecdde63533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ecdde63533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ecdde63533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cdde63533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cdde63533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ecdde63533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ecdde63533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ecdde63533_0_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ecdde63533_0_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ecdde63533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ecdde63533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ecdde63533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ecdde63533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ecdde63533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ecdde63533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2468f9cd8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2468f9cd8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f3840eb5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f3840eb59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ecdde63533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ecdde63533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ecdde63533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ecdde63533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ecdde63533_0_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ecdde63533_0_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f00b3321ea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f00b3321ea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ecdde63533_0_4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ecdde63533_0_4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f00b3321ea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f00b3321ea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f00b3321ea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2f00b3321ea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f00b3321ea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f00b3321ea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f00b3321e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f00b3321ea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2468f9cd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2468f9cd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f00b3321ea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f00b3321ea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f00b3321ea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f00b3321ea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f00b3321ea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f00b3321ea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f00b3321ea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f00b3321ea_1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f00b3321ea_1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f00b3321ea_1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f00b3321ea_1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f00b3321ea_1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203621254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203621254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203621254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22036212540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2036212540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2036212540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2036212540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2036212540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2468f9cd86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2468f9cd86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22036212540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22036212540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203621254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2203621254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2203621254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22036212540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2039db33d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2039db33d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2036212540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22036212540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ecdde63533_0_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ecdde63533_0_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2039db33d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22039db33d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2039db33d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2039db33d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2039db33d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22039db33d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22039db33d4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22039db33d4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468f9cd8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2468f9cd8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ecdde63533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ecdde63533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ecdde63533_0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ecdde63533_0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0725adf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20725adf1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6" name="Google Shape;56;p14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7" name="Google Shape;57;p14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58" name="Google Shape;58;p14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" name="Google Shape;59;p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0" name="Google Shape;60;p14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61" name="Google Shape;61;p14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" name="Google Shape;62;p14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2" name="Google Shape;92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3" name="Google Shape;93;p21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3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body" idx="1"/>
          </p:nvPr>
        </p:nvSpPr>
        <p:spPr>
          <a:xfrm>
            <a:off x="301219" y="1268119"/>
            <a:ext cx="8566500" cy="36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1" name="Google Shape;111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2" name="Google Shape;112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Programación 2</a:t>
            </a:r>
            <a:endParaRPr/>
          </a:p>
        </p:txBody>
      </p:sp>
      <p:sp>
        <p:nvSpPr>
          <p:cNvPr id="118" name="Google Shape;118;p26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Objetos y Clases. Implementación. Verificación. Cambios en el diseño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en python</a:t>
            </a:r>
            <a:endParaRPr/>
          </a:p>
        </p:txBody>
      </p:sp>
      <p:sp>
        <p:nvSpPr>
          <p:cNvPr id="188" name="Google Shape;188;p35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#atributos de clase</a:t>
            </a:r>
            <a:endParaRPr sz="9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__LIMITE_DESCUBIERTO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endParaRPr sz="900">
              <a:solidFill>
                <a:srgbClr val="B5CEA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#atributos de instancia</a:t>
            </a:r>
            <a:endParaRPr sz="9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codigo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saldo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0.0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Inicializa una nueva cuenta corriente.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Parámetros: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codigo: El código único de la cuenta.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saldo: El saldo inicial de la cuenta (default: 0.0).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"""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__codigo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codigo</a:t>
            </a:r>
            <a:endParaRPr sz="9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saldo</a:t>
            </a:r>
            <a:endParaRPr sz="2000"/>
          </a:p>
        </p:txBody>
      </p:sp>
      <p:sp>
        <p:nvSpPr>
          <p:cNvPr id="189" name="Google Shape;189;p35"/>
          <p:cNvSpPr txBox="1"/>
          <p:nvPr/>
        </p:nvSpPr>
        <p:spPr>
          <a:xfrm>
            <a:off x="327675" y="3995063"/>
            <a:ext cx="8503800" cy="994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Las variables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codigo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y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saldo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son los atributos de instancia de la clase y pueden ser usados en cualquiera de los servicios provistos por la clase CuentaCorriente.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0" name="Google Shape;190;p35"/>
          <p:cNvSpPr/>
          <p:nvPr/>
        </p:nvSpPr>
        <p:spPr>
          <a:xfrm>
            <a:off x="1087294" y="3312688"/>
            <a:ext cx="2047200" cy="4506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en python</a:t>
            </a:r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#atributos de clase</a:t>
            </a:r>
            <a:endParaRPr sz="9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__LIMITE_DESCUBIERTO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endParaRPr sz="900">
              <a:solidFill>
                <a:srgbClr val="B5CEA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#atributos de instancia</a:t>
            </a:r>
            <a:endParaRPr sz="9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codigo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saldo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0.0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Inicializa una nueva cuenta corriente.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Parámetros: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codigo: El código único de la cuenta.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saldo: El saldo inicial de la cuenta (default: 0.0).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"""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__codigo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codigo</a:t>
            </a:r>
            <a:endParaRPr sz="9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saldo</a:t>
            </a:r>
            <a:endParaRPr sz="2000"/>
          </a:p>
        </p:txBody>
      </p:sp>
      <p:sp>
        <p:nvSpPr>
          <p:cNvPr id="197" name="Google Shape;197;p36"/>
          <p:cNvSpPr txBox="1"/>
          <p:nvPr/>
        </p:nvSpPr>
        <p:spPr>
          <a:xfrm>
            <a:off x="327675" y="3995063"/>
            <a:ext cx="8503800" cy="994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Como se declaran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privados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, sus valores sólo pueden ser accedidos desde el exterior por los servicios públicos que brinda la clase. </a:t>
            </a:r>
            <a:endParaRPr sz="15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8" name="Google Shape;198;p36"/>
          <p:cNvSpPr/>
          <p:nvPr/>
        </p:nvSpPr>
        <p:spPr>
          <a:xfrm>
            <a:off x="1087294" y="3319138"/>
            <a:ext cx="2047200" cy="4506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en python</a:t>
            </a:r>
            <a:endParaRPr/>
          </a:p>
        </p:txBody>
      </p:sp>
      <p:sp>
        <p:nvSpPr>
          <p:cNvPr id="204" name="Google Shape;204;p37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#atributos de clase</a:t>
            </a:r>
            <a:endParaRPr sz="9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__LIMITE_DESCUBIERTO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endParaRPr sz="900">
              <a:solidFill>
                <a:srgbClr val="B5CEA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#atributos de instancia</a:t>
            </a:r>
            <a:endParaRPr sz="9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codigo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saldo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0.0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Inicializa una nueva cuenta corriente.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Parámetros: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codigo: El código único de la cuenta.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saldo: El saldo inicial de la cuenta (default: 0.0).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"""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__codigo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codigo</a:t>
            </a:r>
            <a:endParaRPr sz="9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saldo</a:t>
            </a:r>
            <a:endParaRPr sz="2000"/>
          </a:p>
        </p:txBody>
      </p:sp>
      <p:sp>
        <p:nvSpPr>
          <p:cNvPr id="205" name="Google Shape;205;p37"/>
          <p:cNvSpPr txBox="1"/>
          <p:nvPr/>
        </p:nvSpPr>
        <p:spPr>
          <a:xfrm>
            <a:off x="327675" y="3995063"/>
            <a:ext cx="8503800" cy="994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La variable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LIMITE_DESCUBIERTO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es un atributo de clase, todos los objetos de la clase comparten un mismo valor.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6" name="Google Shape;206;p37"/>
          <p:cNvSpPr/>
          <p:nvPr/>
        </p:nvSpPr>
        <p:spPr>
          <a:xfrm>
            <a:off x="791175" y="1252725"/>
            <a:ext cx="2047200" cy="3093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en python</a:t>
            </a:r>
            <a:endParaRPr/>
          </a:p>
        </p:txBody>
      </p:sp>
      <p:sp>
        <p:nvSpPr>
          <p:cNvPr id="212" name="Google Shape;212;p38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#atributos de clase</a:t>
            </a:r>
            <a:endParaRPr sz="9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__LIMITE_DESCUBIERTO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endParaRPr sz="900">
              <a:solidFill>
                <a:srgbClr val="B5CEA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#atributos de instancia</a:t>
            </a:r>
            <a:endParaRPr sz="9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codigo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saldo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0.0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Inicializa una nueva cuenta corriente.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Parámetros: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codigo: El código único de la cuenta.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saldo: El saldo inicial de la cuenta (default: 0.0).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"""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__codigo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codigo</a:t>
            </a:r>
            <a:endParaRPr sz="9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saldo</a:t>
            </a:r>
            <a:endParaRPr sz="2000"/>
          </a:p>
        </p:txBody>
      </p:sp>
      <p:sp>
        <p:nvSpPr>
          <p:cNvPr id="213" name="Google Shape;213;p38"/>
          <p:cNvSpPr txBox="1"/>
          <p:nvPr/>
        </p:nvSpPr>
        <p:spPr>
          <a:xfrm>
            <a:off x="327675" y="3995063"/>
            <a:ext cx="8503800" cy="994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La clase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CuentaCorriente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no lee ni muestra datos, toda la entrada y salida la hacen las clases que usan a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CuentaCorriente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9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en python</a:t>
            </a:r>
            <a:endParaRPr/>
          </a:p>
        </p:txBody>
      </p:sp>
      <p:sp>
        <p:nvSpPr>
          <p:cNvPr id="219" name="Google Shape;219;p39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1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1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1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1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1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r>
              <a:rPr lang="es" sz="11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11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11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1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1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sz="11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Deposita una cantidad en la cuenta corriente. Requiere monto &gt; 0.</a:t>
            </a:r>
            <a:endParaRPr sz="11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Parametros:</a:t>
            </a:r>
            <a:endParaRPr sz="11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monto: La cantidad a depositar.</a:t>
            </a:r>
            <a:endParaRPr sz="11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"""</a:t>
            </a:r>
            <a:endParaRPr sz="11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1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1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1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1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s" sz="11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0" name="Google Shape;220;p39"/>
          <p:cNvSpPr txBox="1"/>
          <p:nvPr/>
        </p:nvSpPr>
        <p:spPr>
          <a:xfrm>
            <a:off x="327675" y="3995063"/>
            <a:ext cx="8503800" cy="994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comando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depositar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modifica el valor del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atributo de instancia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saldo.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Es responsabilidad de la clase que usa a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CuentaCorriente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asegurar que monto &gt; 0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0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en python</a:t>
            </a:r>
            <a:endParaRPr/>
          </a:p>
        </p:txBody>
      </p:sp>
      <p:sp>
        <p:nvSpPr>
          <p:cNvPr id="226" name="Google Shape;226;p40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900" dirty="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900" dirty="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bool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sz="900" dirty="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Extrae una cantidad de la cuenta corriente.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Parametros:</a:t>
            </a:r>
            <a:endParaRPr sz="900" dirty="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monto: La cantidad a extraer.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Retorna:</a:t>
            </a:r>
            <a:endParaRPr sz="900" dirty="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True si la extracción fue exitosa, False en caso contrario.</a:t>
            </a:r>
            <a:endParaRPr sz="900" dirty="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"""</a:t>
            </a:r>
            <a:endParaRPr sz="900" dirty="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sz="9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__LIMITE_DESCUBIERTO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&gt;=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-=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endParaRPr sz="900" dirty="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sz="9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7" name="Google Shape;227;p40"/>
          <p:cNvSpPr txBox="1"/>
          <p:nvPr/>
        </p:nvSpPr>
        <p:spPr>
          <a:xfrm>
            <a:off x="327675" y="3995063"/>
            <a:ext cx="8503800" cy="994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La variable local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puedeExtraer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se crea cuando se inicia la ejecución del método y solo puede ser accedida en ese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bloque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de código.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1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en python</a:t>
            </a:r>
            <a:endParaRPr/>
          </a:p>
        </p:txBody>
      </p:sp>
      <p:sp>
        <p:nvSpPr>
          <p:cNvPr id="233" name="Google Shape;233;p41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bool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Extrae una cantidad de la cuenta corriente.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Parametros: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monto: La cantidad a extraer.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Retorna: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True si la extracción fue exitosa, False en caso contrario.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"""</a:t>
            </a:r>
            <a:endParaRPr sz="9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sz="9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__LIMITE_DESCUBIERTO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-=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endParaRPr sz="9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sz="9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endParaRPr sz="12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4" name="Google Shape;234;p41"/>
          <p:cNvSpPr txBox="1"/>
          <p:nvPr/>
        </p:nvSpPr>
        <p:spPr>
          <a:xfrm>
            <a:off x="327675" y="3995063"/>
            <a:ext cx="8503800" cy="994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La variable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monto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es un parámetro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formal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Cuando se inicia la ejecución del método se crea una nueva variable y se inicializa con el valor del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parámetro real (o efectivo)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2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en python</a:t>
            </a:r>
            <a:endParaRPr/>
          </a:p>
        </p:txBody>
      </p:sp>
      <p:sp>
        <p:nvSpPr>
          <p:cNvPr id="240" name="Google Shape;240;p42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900" dirty="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900" dirty="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bool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sz="900" dirty="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Extrae una cantidad de la cuenta corriente.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Parametros:</a:t>
            </a:r>
            <a:endParaRPr sz="900" dirty="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monto: La cantidad a extraer.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Retorna:</a:t>
            </a:r>
            <a:endParaRPr sz="900" dirty="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True si la extracción fue exitosa, False en caso contrario.</a:t>
            </a:r>
            <a:endParaRPr sz="900" dirty="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"""</a:t>
            </a:r>
            <a:endParaRPr sz="900" dirty="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endParaRPr sz="9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__LIMITE_DESCUBIERTO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&gt;=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-=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endParaRPr sz="900" dirty="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endParaRPr sz="9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900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900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900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endParaRPr sz="1200" dirty="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1" name="Google Shape;241;p42"/>
          <p:cNvSpPr txBox="1"/>
          <p:nvPr/>
        </p:nvSpPr>
        <p:spPr>
          <a:xfrm>
            <a:off x="327675" y="3995063"/>
            <a:ext cx="8503800" cy="994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Al terminar la ejecución de extraer las variables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puedeExtraer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y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monto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se destruyen. 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3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en python</a:t>
            </a:r>
            <a:endParaRPr/>
          </a:p>
        </p:txBody>
      </p:sp>
      <p:sp>
        <p:nvSpPr>
          <p:cNvPr id="247" name="Google Shape;247;p43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2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2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"""Devuelve el saldo de la cuenta corriente."""</a:t>
            </a:r>
            <a:endParaRPr sz="12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endParaRPr sz="12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endParaRPr sz="12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obtenerCodigo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2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2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"""Devuelve el código de la cuenta corriente."""</a:t>
            </a:r>
            <a:endParaRPr sz="12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__codigo</a:t>
            </a:r>
            <a:endParaRPr sz="16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8" name="Google Shape;248;p43"/>
          <p:cNvSpPr txBox="1"/>
          <p:nvPr/>
        </p:nvSpPr>
        <p:spPr>
          <a:xfrm>
            <a:off x="327675" y="3995063"/>
            <a:ext cx="8503800" cy="994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En cada consulta el tipo de datos que definimos como retorno del método es compatible con el tipo del resultado que retorna.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4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en python</a:t>
            </a:r>
            <a:endParaRPr/>
          </a:p>
        </p:txBody>
      </p:sp>
      <p:sp>
        <p:nvSpPr>
          <p:cNvPr id="254" name="Google Shape;254;p44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10686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__str__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2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"Cuenta Corriente Código </a:t>
            </a:r>
            <a:r>
              <a:rPr lang="es" sz="12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__codigo</a:t>
            </a:r>
            <a:r>
              <a:rPr lang="es" sz="12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2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- Saldo: $</a:t>
            </a:r>
            <a:r>
              <a:rPr lang="es" sz="12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2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2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endParaRPr sz="15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5" name="Google Shape;255;p44"/>
          <p:cNvSpPr txBox="1"/>
          <p:nvPr/>
        </p:nvSpPr>
        <p:spPr>
          <a:xfrm>
            <a:off x="327675" y="1870631"/>
            <a:ext cx="8503800" cy="3118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En python definimos el método especial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__str__()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para establecer cómo se debe representar una instancia de la clase como una cadena de texto legible por humanos.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método __str__ debe devolver una cadena que represente el estado del objeto de una manera significativa para el usuario.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Observación: </a:t>
            </a:r>
            <a:r>
              <a:rPr lang="es" sz="1500" i="1">
                <a:latin typeface="Open Sans"/>
                <a:ea typeface="Open Sans"/>
                <a:cs typeface="Open Sans"/>
                <a:sym typeface="Open Sans"/>
              </a:rPr>
              <a:t>En otros lenguajes de programación encontrarán el método toString(). </a:t>
            </a:r>
            <a:endParaRPr sz="1500" i="1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i="1">
                <a:latin typeface="Open Sans"/>
                <a:ea typeface="Open Sans"/>
                <a:cs typeface="Open Sans"/>
                <a:sym typeface="Open Sans"/>
              </a:rPr>
              <a:t>El nombre toString () es estándar para referirse a una consulta que retorna una cadena de caracteres cuyo valor es la concatenación de los valores de los atributos del objeto que recibe el mensaje.</a:t>
            </a:r>
            <a:endParaRPr sz="1500" i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esta clase</a:t>
            </a:r>
            <a:endParaRPr/>
          </a:p>
        </p:txBody>
      </p:sp>
      <p:sp>
        <p:nvSpPr>
          <p:cNvPr id="124" name="Google Shape;124;p27"/>
          <p:cNvSpPr txBox="1">
            <a:spLocks noGrp="1"/>
          </p:cNvSpPr>
          <p:nvPr>
            <p:ph type="body" idx="1"/>
          </p:nvPr>
        </p:nvSpPr>
        <p:spPr>
          <a:xfrm>
            <a:off x="301219" y="1268119"/>
            <a:ext cx="8566500" cy="362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342900" lvl="0" indent="-254000" algn="l" rtl="0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Repaso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Caso de Estudio: Cuenta Bancaria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El diseño de una clase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 implementación en Python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La verificación de una clase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Objetos, variables y referencias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Mensajes y métodos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Parámetros y resultados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Cambios en el diseño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Cambios en la implementación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Identidad, igualdad y equivalencia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clase tester</a:t>
            </a:r>
            <a:endParaRPr/>
          </a:p>
        </p:txBody>
      </p:sp>
      <p:sp>
        <p:nvSpPr>
          <p:cNvPr id="261" name="Google Shape;261;p45"/>
          <p:cNvSpPr txBox="1">
            <a:spLocks noGrp="1"/>
          </p:cNvSpPr>
          <p:nvPr>
            <p:ph type="body" idx="1"/>
          </p:nvPr>
        </p:nvSpPr>
        <p:spPr>
          <a:xfrm>
            <a:off x="301219" y="1268119"/>
            <a:ext cx="8566500" cy="362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"/>
              <a:t>La </a:t>
            </a:r>
            <a:r>
              <a:rPr lang="es" b="1"/>
              <a:t>clase tester</a:t>
            </a:r>
            <a:r>
              <a:rPr lang="es"/>
              <a:t> verifica que la clase cumple con sus </a:t>
            </a:r>
            <a:r>
              <a:rPr lang="es" b="1"/>
              <a:t>responsabilidades </a:t>
            </a:r>
            <a:r>
              <a:rPr lang="es"/>
              <a:t>y los servicios se comportan de acuerdo a la </a:t>
            </a:r>
            <a:r>
              <a:rPr lang="es" b="1"/>
              <a:t>funcionalidad</a:t>
            </a:r>
            <a:r>
              <a:rPr lang="es"/>
              <a:t> y las</a:t>
            </a:r>
            <a:r>
              <a:rPr lang="es" b="1"/>
              <a:t> restricciones </a:t>
            </a:r>
            <a:r>
              <a:rPr lang="es"/>
              <a:t>especificadas, para un conjunto de </a:t>
            </a:r>
            <a:r>
              <a:rPr lang="es" b="1"/>
              <a:t>casos de prueba</a:t>
            </a:r>
            <a:r>
              <a:rPr lang="es"/>
              <a:t>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Los casos de prueba pueden ser:</a:t>
            </a:r>
            <a:endParaRPr/>
          </a:p>
          <a:p>
            <a:pPr marL="342900" lvl="0" indent="-2540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Fijos.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Leídos de un archivo.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Ingresados por el usuario por consola o a través de una interfaz gráfica.</a:t>
            </a:r>
            <a:endParaRPr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Generados al azar.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6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7248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Implementación en python</a:t>
            </a:r>
            <a:endParaRPr/>
          </a:p>
        </p:txBody>
      </p:sp>
      <p:sp>
        <p:nvSpPr>
          <p:cNvPr id="267" name="Google Shape;267;p46"/>
          <p:cNvSpPr txBox="1">
            <a:spLocks noGrp="1"/>
          </p:cNvSpPr>
          <p:nvPr>
            <p:ph type="body" idx="1"/>
          </p:nvPr>
        </p:nvSpPr>
        <p:spPr>
          <a:xfrm>
            <a:off x="301219" y="724856"/>
            <a:ext cx="8566500" cy="3643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TestSaldos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10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10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llamada a __str__</a:t>
            </a:r>
            <a:endParaRPr sz="10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10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llamada a __str__</a:t>
            </a:r>
            <a:endParaRPr sz="10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500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900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	   </a:t>
            </a:r>
            <a:r>
              <a:rPr lang="es" sz="10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000">
              <a:solidFill>
                <a:srgbClr val="FF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__name__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"__main__"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TestSaldos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4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8" name="Google Shape;268;p46"/>
          <p:cNvSpPr txBox="1"/>
          <p:nvPr/>
        </p:nvSpPr>
        <p:spPr>
          <a:xfrm>
            <a:off x="320063" y="4368431"/>
            <a:ext cx="8503800" cy="640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if __name__ == "__main__": iniciará la ejecución del método test() de la clase TestSaldos en caso que el archivo de python sea ejecutado directamente y no cuando se importa como módulo.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9" name="Google Shape;269;p46"/>
          <p:cNvSpPr txBox="1"/>
          <p:nvPr/>
        </p:nvSpPr>
        <p:spPr>
          <a:xfrm>
            <a:off x="4705125" y="1317094"/>
            <a:ext cx="4126500" cy="2838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Salida:</a:t>
            </a:r>
            <a:endParaRPr sz="12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Cuenta Corriente Código 1 - Saldo: $1100.00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Cuenta Corriente Código 2 - Saldo: $100.00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Cuenta Corriente Código 1 - Saldo: $600.00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Cuenta Corriente Código 2 - Saldo: $-800.00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2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7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Objetos, mensaje y métodos</a:t>
            </a:r>
            <a:endParaRPr/>
          </a:p>
        </p:txBody>
      </p:sp>
      <p:sp>
        <p:nvSpPr>
          <p:cNvPr id="275" name="Google Shape;275;p47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8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8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6" name="Google Shape;276;p47"/>
          <p:cNvSpPr txBox="1"/>
          <p:nvPr/>
        </p:nvSpPr>
        <p:spPr>
          <a:xfrm>
            <a:off x="327675" y="3892031"/>
            <a:ext cx="8503800" cy="1097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Crea un objeto de software ligado a la variable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de clase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CuentaCorriente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7" name="Google Shape;277;p47"/>
          <p:cNvSpPr/>
          <p:nvPr/>
        </p:nvSpPr>
        <p:spPr>
          <a:xfrm>
            <a:off x="411281" y="1916569"/>
            <a:ext cx="366900" cy="14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8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Objetos, mensaje y métodos</a:t>
            </a:r>
            <a:endParaRPr/>
          </a:p>
        </p:txBody>
      </p:sp>
      <p:sp>
        <p:nvSpPr>
          <p:cNvPr id="283" name="Google Shape;283;p48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8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4" name="Google Shape;284;p48"/>
          <p:cNvSpPr txBox="1"/>
          <p:nvPr/>
        </p:nvSpPr>
        <p:spPr>
          <a:xfrm>
            <a:off x="327675" y="3892031"/>
            <a:ext cx="8503800" cy="1097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Envía 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mensaje depositar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al objeto ligado a la variable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objeto ejecuta 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método depositar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 y el saldo se incrementa en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100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5" name="Google Shape;285;p48"/>
          <p:cNvSpPr/>
          <p:nvPr/>
        </p:nvSpPr>
        <p:spPr>
          <a:xfrm>
            <a:off x="411281" y="2064619"/>
            <a:ext cx="366900" cy="14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9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Objetos, mensaje y métodos</a:t>
            </a:r>
            <a:endParaRPr/>
          </a:p>
        </p:txBody>
      </p:sp>
      <p:sp>
        <p:nvSpPr>
          <p:cNvPr id="291" name="Google Shape;291;p49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8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500 de la cuenta."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2" name="Google Shape;292;p49"/>
          <p:cNvSpPr txBox="1"/>
          <p:nvPr/>
        </p:nvSpPr>
        <p:spPr>
          <a:xfrm>
            <a:off x="327675" y="3892031"/>
            <a:ext cx="8503800" cy="1097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Envía 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mensaje extraer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al objeto ligado a la variable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con parámetro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500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objeto ejecuta 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método extraer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y retorna un valor booleano.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3" name="Google Shape;293;p49"/>
          <p:cNvSpPr/>
          <p:nvPr/>
        </p:nvSpPr>
        <p:spPr>
          <a:xfrm>
            <a:off x="411281" y="2244863"/>
            <a:ext cx="366900" cy="14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0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Objetos, mensaje y métodos</a:t>
            </a:r>
            <a:endParaRPr/>
          </a:p>
        </p:txBody>
      </p:sp>
      <p:sp>
        <p:nvSpPr>
          <p:cNvPr id="299" name="Google Shape;299;p50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8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500 de la cuenta."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1500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1500 de la cuenta."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0" name="Google Shape;300;p50"/>
          <p:cNvSpPr txBox="1"/>
          <p:nvPr/>
        </p:nvSpPr>
        <p:spPr>
          <a:xfrm>
            <a:off x="327675" y="3892031"/>
            <a:ext cx="8503800" cy="1097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Envía 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mensaje extraer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al objeto ligado a la variable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con parámetro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1500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objeto ejecuta 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método extraer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y retorna un valor booleano.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1" name="Google Shape;301;p50"/>
          <p:cNvSpPr/>
          <p:nvPr/>
        </p:nvSpPr>
        <p:spPr>
          <a:xfrm>
            <a:off x="411281" y="2578031"/>
            <a:ext cx="366900" cy="14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1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Objetos, mensaje y métodos</a:t>
            </a:r>
            <a:endParaRPr/>
          </a:p>
        </p:txBody>
      </p:sp>
      <p:sp>
        <p:nvSpPr>
          <p:cNvPr id="307" name="Google Shape;307;p51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8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500 de la cuenta."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1500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1500 de la cuenta."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8" name="Google Shape;308;p51"/>
          <p:cNvSpPr txBox="1"/>
          <p:nvPr/>
        </p:nvSpPr>
        <p:spPr>
          <a:xfrm>
            <a:off x="327675" y="3892031"/>
            <a:ext cx="8503800" cy="1097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Envía 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mensaje __str__()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al objeto ligado a la variable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Muestra en consola la cadena de caracteres que retorna luego de que el objeto ejecuta el método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__str__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de la clase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CuentaCorriente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9" name="Google Shape;309;p51"/>
          <p:cNvSpPr/>
          <p:nvPr/>
        </p:nvSpPr>
        <p:spPr>
          <a:xfrm>
            <a:off x="411281" y="2938525"/>
            <a:ext cx="366900" cy="1482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2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Objetos, mensaje y métodos</a:t>
            </a:r>
            <a:endParaRPr/>
          </a:p>
        </p:txBody>
      </p:sp>
      <p:sp>
        <p:nvSpPr>
          <p:cNvPr id="315" name="Google Shape;315;p52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8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500 de la cuenta."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1500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1500 de la cuenta."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6" name="Google Shape;316;p52"/>
          <p:cNvSpPr txBox="1"/>
          <p:nvPr/>
        </p:nvSpPr>
        <p:spPr>
          <a:xfrm>
            <a:off x="327675" y="3892031"/>
            <a:ext cx="8503800" cy="1097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No produce salida por pantalla (condición evaluada como false)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7" name="Google Shape;317;p52"/>
          <p:cNvSpPr/>
          <p:nvPr/>
        </p:nvSpPr>
        <p:spPr>
          <a:xfrm>
            <a:off x="1074338" y="2231213"/>
            <a:ext cx="1622100" cy="1899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3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Objetos, mensaje y métodos</a:t>
            </a:r>
            <a:endParaRPr/>
          </a:p>
        </p:txBody>
      </p:sp>
      <p:sp>
        <p:nvSpPr>
          <p:cNvPr id="323" name="Google Shape;323;p53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8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500 de la cuenta."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1500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1500 de la cuenta."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4" name="Google Shape;324;p53"/>
          <p:cNvSpPr txBox="1"/>
          <p:nvPr/>
        </p:nvSpPr>
        <p:spPr>
          <a:xfrm>
            <a:off x="327675" y="3892031"/>
            <a:ext cx="8503800" cy="1097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Condición evaluada como true, salida:</a:t>
            </a:r>
            <a:br>
              <a:rPr lang="es" sz="1500">
                <a:latin typeface="Open Sans"/>
                <a:ea typeface="Open Sans"/>
                <a:cs typeface="Open Sans"/>
                <a:sym typeface="Open Sans"/>
              </a:rPr>
            </a:br>
            <a:r>
              <a:rPr lang="es" sz="1500">
                <a:latin typeface="Source Code Pro"/>
                <a:ea typeface="Source Code Pro"/>
                <a:cs typeface="Source Code Pro"/>
                <a:sym typeface="Source Code Pro"/>
              </a:rPr>
              <a:t>No se pudo extraer 1500 de la cuenta.</a:t>
            </a:r>
            <a:endParaRPr sz="15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25" name="Google Shape;325;p53"/>
          <p:cNvSpPr/>
          <p:nvPr/>
        </p:nvSpPr>
        <p:spPr>
          <a:xfrm>
            <a:off x="1106544" y="2571738"/>
            <a:ext cx="1622100" cy="1899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4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Objetos, mensaje y métodos</a:t>
            </a:r>
            <a:endParaRPr/>
          </a:p>
        </p:txBody>
      </p:sp>
      <p:sp>
        <p:nvSpPr>
          <p:cNvPr id="331" name="Google Shape;331;p54"/>
          <p:cNvSpPr txBox="1">
            <a:spLocks noGrp="1"/>
          </p:cNvSpPr>
          <p:nvPr>
            <p:ph type="body" idx="1"/>
          </p:nvPr>
        </p:nvSpPr>
        <p:spPr>
          <a:xfrm>
            <a:off x="301219" y="802106"/>
            <a:ext cx="8566500" cy="3090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8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8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500 de la cuenta."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1500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1500 de la cuenta."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2" name="Google Shape;332;p54"/>
          <p:cNvSpPr txBox="1"/>
          <p:nvPr/>
        </p:nvSpPr>
        <p:spPr>
          <a:xfrm>
            <a:off x="327675" y="3892031"/>
            <a:ext cx="8503800" cy="1097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Salida:</a:t>
            </a:r>
            <a:br>
              <a:rPr lang="es" sz="1500">
                <a:latin typeface="Open Sans"/>
                <a:ea typeface="Open Sans"/>
                <a:cs typeface="Open Sans"/>
                <a:sym typeface="Open Sans"/>
              </a:rPr>
            </a:br>
            <a:r>
              <a:rPr lang="es" sz="1500">
                <a:latin typeface="Source Code Pro"/>
                <a:ea typeface="Source Code Pro"/>
                <a:cs typeface="Source Code Pro"/>
                <a:sym typeface="Source Code Pro"/>
              </a:rPr>
              <a:t>No se pudo extraer 1500 de la cuenta.</a:t>
            </a:r>
            <a:endParaRPr sz="15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Source Code Pro"/>
                <a:ea typeface="Source Code Pro"/>
                <a:cs typeface="Source Code Pro"/>
                <a:sym typeface="Source Code Pro"/>
              </a:rPr>
              <a:t>Cuenta Corriente Código 1 - Saldo: $300.00</a:t>
            </a:r>
            <a:endParaRPr sz="15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3" name="Google Shape;333;p54"/>
          <p:cNvSpPr/>
          <p:nvPr/>
        </p:nvSpPr>
        <p:spPr>
          <a:xfrm>
            <a:off x="1067913" y="2913588"/>
            <a:ext cx="1030200" cy="1899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>
            <a:spLocks noGrp="1"/>
          </p:cNvSpPr>
          <p:nvPr>
            <p:ph type="title"/>
          </p:nvPr>
        </p:nvSpPr>
        <p:spPr>
          <a:xfrm>
            <a:off x="641081" y="54975"/>
            <a:ext cx="7886700" cy="560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Repaso - Aclaraciones parámetros opcionales</a:t>
            </a:r>
            <a:endParaRPr/>
          </a:p>
        </p:txBody>
      </p:sp>
      <p:sp>
        <p:nvSpPr>
          <p:cNvPr id="130" name="Google Shape;130;p28"/>
          <p:cNvSpPr txBox="1">
            <a:spLocks noGrp="1"/>
          </p:cNvSpPr>
          <p:nvPr>
            <p:ph type="body" idx="1"/>
          </p:nvPr>
        </p:nvSpPr>
        <p:spPr>
          <a:xfrm>
            <a:off x="301219" y="615450"/>
            <a:ext cx="8566500" cy="3282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/>
              <a:t>Para declarar parámetros opcionales simplemente le asignamos al parámetro un valor por defecto.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Reglas para declarar parámetros opcionales:</a:t>
            </a:r>
            <a:endParaRPr/>
          </a:p>
          <a:p>
            <a:pPr marL="342900" lvl="0" indent="-247332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77777"/>
              <a:buChar char="●"/>
            </a:pPr>
            <a:r>
              <a:rPr lang="es"/>
              <a:t>Deben declararse después de los parámetros obligatorios. Si no genera un error de sintaxis.</a:t>
            </a:r>
            <a:endParaRPr/>
          </a:p>
          <a:p>
            <a:pPr marL="342900" lvl="0" indent="-24733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7777"/>
              <a:buChar char="●"/>
            </a:pPr>
            <a:r>
              <a:rPr lang="es"/>
              <a:t>Documentar claramente los parámetros opcionales y sus valores predeterminados en la cadena de documentación (docstring) de la función.</a:t>
            </a:r>
            <a:endParaRPr/>
          </a:p>
          <a:p>
            <a:pPr marL="342900" lvl="0" indent="-24733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7777"/>
              <a:buChar char="●"/>
            </a:pPr>
            <a:r>
              <a:rPr lang="es"/>
              <a:t>Los valores predeterminados deben ser del tipo correcto y el valor predeterminado no debe ser mutable (como listas o diccionarios). Esto se debe a que en Python evalúa los valores predeterminados de los parámetros sólo una vez al definir la función, no cada vez que se la llama.</a:t>
            </a:r>
            <a:br>
              <a:rPr lang="es"/>
            </a:br>
            <a:r>
              <a:rPr lang="es"/>
              <a:t>Ej: </a:t>
            </a:r>
            <a:endParaRPr/>
          </a:p>
        </p:txBody>
      </p:sp>
      <p:sp>
        <p:nvSpPr>
          <p:cNvPr id="131" name="Google Shape;131;p28"/>
          <p:cNvSpPr txBox="1"/>
          <p:nvPr/>
        </p:nvSpPr>
        <p:spPr>
          <a:xfrm>
            <a:off x="1170900" y="3679631"/>
            <a:ext cx="4744500" cy="1464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procedimiento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param1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param2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[]):  </a:t>
            </a:r>
            <a:r>
              <a:rPr lang="es" sz="9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Mala práctica</a:t>
            </a:r>
            <a:endParaRPr sz="9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pass</a:t>
            </a:r>
            <a:endParaRPr sz="900">
              <a:solidFill>
                <a:srgbClr val="C586C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procedimiento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param1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param2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  </a:t>
            </a:r>
            <a:r>
              <a:rPr lang="es" sz="9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Mejor práctica</a:t>
            </a:r>
            <a:endParaRPr sz="9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param2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is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param2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pass</a:t>
            </a:r>
            <a:endParaRPr sz="2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55"/>
          <p:cNvSpPr txBox="1">
            <a:spLocks noGrp="1"/>
          </p:cNvSpPr>
          <p:nvPr>
            <p:ph type="body" idx="1"/>
          </p:nvPr>
        </p:nvSpPr>
        <p:spPr>
          <a:xfrm>
            <a:off x="301219" y="1268119"/>
            <a:ext cx="8566500" cy="362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40" name="Google Shape;34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0581" y="0"/>
            <a:ext cx="324283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Variables, objetos y referencias</a:t>
            </a:r>
            <a:endParaRPr/>
          </a:p>
        </p:txBody>
      </p:sp>
      <p:sp>
        <p:nvSpPr>
          <p:cNvPr id="346" name="Google Shape;346;p56"/>
          <p:cNvSpPr txBox="1">
            <a:spLocks noGrp="1"/>
          </p:cNvSpPr>
          <p:nvPr>
            <p:ph type="body" idx="1"/>
          </p:nvPr>
        </p:nvSpPr>
        <p:spPr>
          <a:xfrm>
            <a:off x="301219" y="1268119"/>
            <a:ext cx="8566500" cy="362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" dirty="0"/>
              <a:t>La instrucción: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342900" lvl="0" indent="-2540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" b="1" dirty="0">
                <a:solidFill>
                  <a:schemeClr val="accent5"/>
                </a:solidFill>
              </a:rPr>
              <a:t>Declara </a:t>
            </a:r>
            <a:r>
              <a:rPr lang="es" dirty="0"/>
              <a:t>la variable cuenta.</a:t>
            </a:r>
            <a:endParaRPr dirty="0"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b="1" dirty="0">
                <a:solidFill>
                  <a:schemeClr val="accent5"/>
                </a:solidFill>
              </a:rPr>
              <a:t>Crea </a:t>
            </a:r>
            <a:r>
              <a:rPr lang="es" dirty="0"/>
              <a:t>un objeto de clase CuentaCorriente.</a:t>
            </a:r>
            <a:endParaRPr dirty="0"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b="1" dirty="0">
                <a:solidFill>
                  <a:schemeClr val="accent5"/>
                </a:solidFill>
              </a:rPr>
              <a:t>Liga </a:t>
            </a:r>
            <a:r>
              <a:rPr lang="es" dirty="0"/>
              <a:t>el objeto a la variable.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dirty="0"/>
              <a:t>La creación de un objeto provoca:</a:t>
            </a:r>
            <a:endParaRPr dirty="0"/>
          </a:p>
          <a:p>
            <a:pPr marL="342900" lvl="0" indent="-2540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s" b="1" dirty="0">
                <a:solidFill>
                  <a:schemeClr val="accent5"/>
                </a:solidFill>
              </a:rPr>
              <a:t>Reservar </a:t>
            </a:r>
            <a:r>
              <a:rPr lang="es" dirty="0"/>
              <a:t>espacio en memoria para almacenar el estado interno del objeto.</a:t>
            </a:r>
            <a:endParaRPr dirty="0"/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b="1" dirty="0">
                <a:solidFill>
                  <a:schemeClr val="accent5"/>
                </a:solidFill>
              </a:rPr>
              <a:t>Ejecutar </a:t>
            </a:r>
            <a:r>
              <a:rPr lang="es" dirty="0"/>
              <a:t>constructor.</a:t>
            </a:r>
            <a:endParaRPr dirty="0"/>
          </a:p>
        </p:txBody>
      </p:sp>
      <p:sp>
        <p:nvSpPr>
          <p:cNvPr id="347" name="Google Shape;347;p56"/>
          <p:cNvSpPr txBox="1"/>
          <p:nvPr/>
        </p:nvSpPr>
        <p:spPr>
          <a:xfrm>
            <a:off x="437025" y="1684031"/>
            <a:ext cx="8078400" cy="43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5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5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5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5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5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700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2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Variables, objetos y referencias</a:t>
            </a:r>
            <a:endParaRPr/>
          </a:p>
        </p:txBody>
      </p:sp>
      <p:sp>
        <p:nvSpPr>
          <p:cNvPr id="353" name="Google Shape;353;p57"/>
          <p:cNvSpPr txBox="1">
            <a:spLocks noGrp="1"/>
          </p:cNvSpPr>
          <p:nvPr>
            <p:ph type="body" idx="1"/>
          </p:nvPr>
        </p:nvSpPr>
        <p:spPr>
          <a:xfrm>
            <a:off x="301219" y="1268119"/>
            <a:ext cx="8566500" cy="362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"/>
              <a:t>La instrucción: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Se puede graficar a través de un </a:t>
            </a:r>
            <a:r>
              <a:rPr lang="es" b="1"/>
              <a:t>diagrama de objetos</a:t>
            </a:r>
            <a:r>
              <a:rPr lang="es"/>
              <a:t>:</a:t>
            </a:r>
            <a:endParaRPr/>
          </a:p>
        </p:txBody>
      </p:sp>
      <p:sp>
        <p:nvSpPr>
          <p:cNvPr id="354" name="Google Shape;354;p57"/>
          <p:cNvSpPr txBox="1"/>
          <p:nvPr/>
        </p:nvSpPr>
        <p:spPr>
          <a:xfrm>
            <a:off x="437025" y="1798331"/>
            <a:ext cx="8078400" cy="43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5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5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5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5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5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600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26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5" name="Google Shape;355;p57"/>
          <p:cNvSpPr/>
          <p:nvPr/>
        </p:nvSpPr>
        <p:spPr>
          <a:xfrm>
            <a:off x="1969219" y="3641025"/>
            <a:ext cx="1255200" cy="579300"/>
          </a:xfrm>
          <a:prstGeom prst="rect">
            <a:avLst/>
          </a:prstGeom>
          <a:solidFill>
            <a:srgbClr val="C9DAF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cuenta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6" name="Google Shape;356;p57"/>
          <p:cNvSpPr/>
          <p:nvPr/>
        </p:nvSpPr>
        <p:spPr>
          <a:xfrm>
            <a:off x="4627875" y="3441450"/>
            <a:ext cx="1989300" cy="1383900"/>
          </a:xfrm>
          <a:prstGeom prst="rect">
            <a:avLst/>
          </a:prstGeom>
          <a:solidFill>
            <a:srgbClr val="C9DAF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:CuentaCorriente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-"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codigo = 1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-"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saldo = 600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57" name="Google Shape;357;p57"/>
          <p:cNvCxnSpPr>
            <a:stCxn id="355" idx="3"/>
          </p:cNvCxnSpPr>
          <p:nvPr/>
        </p:nvCxnSpPr>
        <p:spPr>
          <a:xfrm>
            <a:off x="3224419" y="3930675"/>
            <a:ext cx="13584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Variables, objetos y referencias</a:t>
            </a:r>
            <a:endParaRPr/>
          </a:p>
        </p:txBody>
      </p:sp>
      <p:sp>
        <p:nvSpPr>
          <p:cNvPr id="363" name="Google Shape;363;p58"/>
          <p:cNvSpPr txBox="1">
            <a:spLocks noGrp="1"/>
          </p:cNvSpPr>
          <p:nvPr>
            <p:ph type="body" idx="1"/>
          </p:nvPr>
        </p:nvSpPr>
        <p:spPr>
          <a:xfrm>
            <a:off x="301219" y="1268119"/>
            <a:ext cx="8566500" cy="362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"/>
              <a:t>El valor de la </a:t>
            </a:r>
            <a:r>
              <a:rPr lang="es" b="1"/>
              <a:t>variable </a:t>
            </a:r>
            <a:r>
              <a:rPr lang="es"/>
              <a:t>cuenta es una </a:t>
            </a:r>
            <a:r>
              <a:rPr lang="es" b="1"/>
              <a:t>referencia </a:t>
            </a:r>
            <a:r>
              <a:rPr lang="es"/>
              <a:t>a un </a:t>
            </a:r>
            <a:r>
              <a:rPr lang="es" b="1"/>
              <a:t>objeto </a:t>
            </a:r>
            <a:r>
              <a:rPr lang="es"/>
              <a:t>de clase CuentaCorriente.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El </a:t>
            </a:r>
            <a:r>
              <a:rPr lang="es" b="1"/>
              <a:t>estado interno</a:t>
            </a:r>
            <a:r>
              <a:rPr lang="es"/>
              <a:t> del objeto almacena los valores de dos variables que corresponden a los atributos de instancia del objeto, determinados por su clase.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64" name="Google Shape;364;p58"/>
          <p:cNvSpPr/>
          <p:nvPr/>
        </p:nvSpPr>
        <p:spPr>
          <a:xfrm>
            <a:off x="1969219" y="3641025"/>
            <a:ext cx="1255200" cy="579300"/>
          </a:xfrm>
          <a:prstGeom prst="rect">
            <a:avLst/>
          </a:prstGeom>
          <a:solidFill>
            <a:srgbClr val="C9DAF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cuenta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5" name="Google Shape;365;p58"/>
          <p:cNvSpPr/>
          <p:nvPr/>
        </p:nvSpPr>
        <p:spPr>
          <a:xfrm>
            <a:off x="4627875" y="3441450"/>
            <a:ext cx="1989300" cy="1383900"/>
          </a:xfrm>
          <a:prstGeom prst="rect">
            <a:avLst/>
          </a:prstGeom>
          <a:solidFill>
            <a:srgbClr val="C9DAF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:CuentaCorriente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-"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codigo = 1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-"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saldo = 600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66" name="Google Shape;366;p58"/>
          <p:cNvCxnSpPr>
            <a:stCxn id="364" idx="3"/>
          </p:cNvCxnSpPr>
          <p:nvPr/>
        </p:nvCxnSpPr>
        <p:spPr>
          <a:xfrm>
            <a:off x="3224419" y="3930675"/>
            <a:ext cx="13584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Variables, objetos y referencias</a:t>
            </a:r>
            <a:endParaRPr/>
          </a:p>
        </p:txBody>
      </p:sp>
      <p:sp>
        <p:nvSpPr>
          <p:cNvPr id="372" name="Google Shape;372;p59"/>
          <p:cNvSpPr txBox="1">
            <a:spLocks noGrp="1"/>
          </p:cNvSpPr>
          <p:nvPr>
            <p:ph type="body" idx="1"/>
          </p:nvPr>
        </p:nvSpPr>
        <p:spPr>
          <a:xfrm>
            <a:off x="301225" y="1268124"/>
            <a:ext cx="8566500" cy="1053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1200"/>
              </a:spcAft>
              <a:buNone/>
            </a:pPr>
            <a:r>
              <a:rPr lang="es"/>
              <a:t>La estructura del </a:t>
            </a:r>
            <a:r>
              <a:rPr lang="es" b="1"/>
              <a:t>estado interno</a:t>
            </a:r>
            <a:r>
              <a:rPr lang="es"/>
              <a:t> de los objetos de clase CuentaCorriente está conformada por las variables </a:t>
            </a:r>
            <a:r>
              <a:rPr lang="es" b="1"/>
              <a:t>código </a:t>
            </a:r>
            <a:r>
              <a:rPr lang="es"/>
              <a:t>y </a:t>
            </a:r>
            <a:r>
              <a:rPr lang="es" b="1"/>
              <a:t>saldo</a:t>
            </a:r>
            <a:r>
              <a:rPr lang="es"/>
              <a:t>.</a:t>
            </a:r>
            <a:endParaRPr/>
          </a:p>
        </p:txBody>
      </p:sp>
      <p:sp>
        <p:nvSpPr>
          <p:cNvPr id="373" name="Google Shape;373;p59"/>
          <p:cNvSpPr txBox="1"/>
          <p:nvPr/>
        </p:nvSpPr>
        <p:spPr>
          <a:xfrm>
            <a:off x="436950" y="2254213"/>
            <a:ext cx="8078400" cy="69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4572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5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5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5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5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600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5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5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5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5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45</a:t>
            </a:r>
            <a:r>
              <a:rPr lang="es" sz="15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5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4" name="Google Shape;374;p59"/>
          <p:cNvSpPr/>
          <p:nvPr/>
        </p:nvSpPr>
        <p:spPr>
          <a:xfrm>
            <a:off x="369019" y="3641025"/>
            <a:ext cx="1255200" cy="579300"/>
          </a:xfrm>
          <a:prstGeom prst="rect">
            <a:avLst/>
          </a:prstGeom>
          <a:solidFill>
            <a:srgbClr val="C9DAF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cuenta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5" name="Google Shape;375;p59"/>
          <p:cNvSpPr/>
          <p:nvPr/>
        </p:nvSpPr>
        <p:spPr>
          <a:xfrm>
            <a:off x="2360275" y="3441450"/>
            <a:ext cx="1989300" cy="1383900"/>
          </a:xfrm>
          <a:prstGeom prst="rect">
            <a:avLst/>
          </a:prstGeom>
          <a:solidFill>
            <a:srgbClr val="C9DAF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:CuentaCorriente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-"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codigo = 1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-"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saldo = 600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76" name="Google Shape;376;p59"/>
          <p:cNvCxnSpPr>
            <a:stCxn id="374" idx="3"/>
          </p:cNvCxnSpPr>
          <p:nvPr/>
        </p:nvCxnSpPr>
        <p:spPr>
          <a:xfrm>
            <a:off x="1624219" y="3930675"/>
            <a:ext cx="7314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77" name="Google Shape;377;p59"/>
          <p:cNvSpPr/>
          <p:nvPr/>
        </p:nvSpPr>
        <p:spPr>
          <a:xfrm>
            <a:off x="5042219" y="3641025"/>
            <a:ext cx="1255200" cy="579300"/>
          </a:xfrm>
          <a:prstGeom prst="rect">
            <a:avLst/>
          </a:prstGeom>
          <a:solidFill>
            <a:srgbClr val="C9DAF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cuenta_2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8" name="Google Shape;378;p59"/>
          <p:cNvSpPr/>
          <p:nvPr/>
        </p:nvSpPr>
        <p:spPr>
          <a:xfrm>
            <a:off x="6990075" y="3441450"/>
            <a:ext cx="1989300" cy="1383900"/>
          </a:xfrm>
          <a:prstGeom prst="rect">
            <a:avLst/>
          </a:prstGeom>
          <a:solidFill>
            <a:srgbClr val="C9DAF8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:CuentaCorriente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-"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codigo = </a:t>
            </a:r>
            <a:r>
              <a:rPr lang="es">
                <a:latin typeface="Open Sans"/>
                <a:ea typeface="Open Sans"/>
                <a:cs typeface="Open Sans"/>
                <a:sym typeface="Open Sans"/>
              </a:rPr>
              <a:t>45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-"/>
            </a:pPr>
            <a:r>
              <a:rPr lang="es" sz="1400">
                <a:latin typeface="Open Sans"/>
                <a:ea typeface="Open Sans"/>
                <a:cs typeface="Open Sans"/>
                <a:sym typeface="Open Sans"/>
              </a:rPr>
              <a:t>saldo = </a:t>
            </a:r>
            <a:r>
              <a:rPr lang="es">
                <a:latin typeface="Open Sans"/>
                <a:ea typeface="Open Sans"/>
                <a:cs typeface="Open Sans"/>
                <a:sym typeface="Open Sans"/>
              </a:rPr>
              <a:t>0.0</a:t>
            </a:r>
            <a:endParaRPr sz="14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79" name="Google Shape;379;p59"/>
          <p:cNvCxnSpPr>
            <a:stCxn id="377" idx="3"/>
          </p:cNvCxnSpPr>
          <p:nvPr/>
        </p:nvCxnSpPr>
        <p:spPr>
          <a:xfrm>
            <a:off x="6297419" y="3930675"/>
            <a:ext cx="6801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0"/>
          <p:cNvSpPr txBox="1">
            <a:spLocks noGrp="1"/>
          </p:cNvSpPr>
          <p:nvPr>
            <p:ph type="title"/>
          </p:nvPr>
        </p:nvSpPr>
        <p:spPr>
          <a:xfrm>
            <a:off x="628650" y="-6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Alternativas de diseño</a:t>
            </a:r>
            <a:endParaRPr/>
          </a:p>
        </p:txBody>
      </p:sp>
      <p:sp>
        <p:nvSpPr>
          <p:cNvPr id="385" name="Google Shape;385;p60"/>
          <p:cNvSpPr txBox="1">
            <a:spLocks noGrp="1"/>
          </p:cNvSpPr>
          <p:nvPr>
            <p:ph type="body" idx="1"/>
          </p:nvPr>
        </p:nvSpPr>
        <p:spPr>
          <a:xfrm>
            <a:off x="288744" y="761544"/>
            <a:ext cx="8566500" cy="362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1200"/>
              </a:spcAft>
              <a:buNone/>
            </a:pPr>
            <a:r>
              <a:rPr lang="es"/>
              <a:t>Cambiar la signatura del método, la clase y las responsabilidades impacta en la clase cliente. El cliente debe adaptarse a estos cambios y cambiar parte de su código.</a:t>
            </a:r>
            <a:endParaRPr/>
          </a:p>
        </p:txBody>
      </p:sp>
      <p:graphicFrame>
        <p:nvGraphicFramePr>
          <p:cNvPr id="386" name="Google Shape;386;p60"/>
          <p:cNvGraphicFramePr/>
          <p:nvPr/>
        </p:nvGraphicFramePr>
        <p:xfrm>
          <a:off x="3714206" y="1448081"/>
          <a:ext cx="4432175" cy="3620480"/>
        </p:xfrm>
        <a:graphic>
          <a:graphicData uri="http://schemas.openxmlformats.org/drawingml/2006/table">
            <a:tbl>
              <a:tblPr>
                <a:noFill/>
                <a:tableStyleId>{C96B8692-19B6-4EF8-B38B-C8C671B1A846}</a:tableStyleId>
              </a:tblPr>
              <a:tblGrid>
                <a:gridCol w="443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9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CuentaCorriente</a:t>
                      </a:r>
                      <a:endParaRPr sz="1200"/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chemeClr val="dk2"/>
                          </a:solidFill>
                        </a:rPr>
                        <a:t>&lt;&lt;Atributos de clase&gt;&gt;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limiteDescubierto = 1000</a:t>
                      </a:r>
                      <a:endParaRPr sz="12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chemeClr val="dk2"/>
                          </a:solidFill>
                        </a:rPr>
                        <a:t>&lt;&lt;Atributos de instancia&gt;&gt;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codigo: entero</a:t>
                      </a:r>
                      <a:endParaRPr sz="12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saldo: real</a:t>
                      </a:r>
                      <a:endParaRPr sz="1200"/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32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082836"/>
                          </a:solidFill>
                        </a:rPr>
                        <a:t>CuentaCorriente(cod:entero)</a:t>
                      </a:r>
                      <a:endParaRPr sz="12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082836"/>
                          </a:solidFill>
                        </a:rPr>
                        <a:t>CuentaCorriente(cod:entero, saldo:real)</a:t>
                      </a:r>
                      <a:endParaRPr sz="12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chemeClr val="dk2"/>
                          </a:solidFill>
                        </a:rPr>
                        <a:t>&lt;&lt;Comandos&gt;&gt;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082836"/>
                          </a:solidFill>
                        </a:rPr>
                        <a:t>Depositar(monto: real)</a:t>
                      </a:r>
                      <a:endParaRPr sz="12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rgbClr val="082836"/>
                          </a:solidFill>
                        </a:rPr>
                        <a:t>Extraer(monto: real)</a:t>
                      </a:r>
                      <a:endParaRPr sz="12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chemeClr val="dk2"/>
                          </a:solidFill>
                        </a:rPr>
                        <a:t>&lt;&lt;Consultas&gt;&gt;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>
                          <a:solidFill>
                            <a:srgbClr val="082836"/>
                          </a:solidFill>
                        </a:rPr>
                        <a:t>puedeExtraer(monto: real)</a:t>
                      </a:r>
                      <a:r>
                        <a:rPr lang="es" sz="1200">
                          <a:solidFill>
                            <a:srgbClr val="082836"/>
                          </a:solidFill>
                        </a:rPr>
                        <a:t>: booleano</a:t>
                      </a:r>
                      <a:endParaRPr sz="12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082836"/>
                          </a:solidFill>
                        </a:rPr>
                        <a:t>obtenerCodigo(): entero</a:t>
                      </a:r>
                      <a:endParaRPr sz="12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082836"/>
                          </a:solidFill>
                        </a:rPr>
                        <a:t>obtenerSaldo(): real</a:t>
                      </a:r>
                      <a:endParaRPr sz="1200">
                        <a:solidFill>
                          <a:srgbClr val="082836"/>
                        </a:solidFill>
                      </a:endParaRPr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1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Asegura codigo &gt; 0 y saldo &gt;=  - limiteDescubierto</a:t>
                      </a:r>
                      <a:endParaRPr sz="1200"/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87" name="Google Shape;387;p60"/>
          <p:cNvSpPr/>
          <p:nvPr/>
        </p:nvSpPr>
        <p:spPr>
          <a:xfrm>
            <a:off x="1010150" y="4162450"/>
            <a:ext cx="2581500" cy="6687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Extraer(monto: real)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monto&gt;0 y </a:t>
            </a:r>
            <a:r>
              <a:rPr lang="es" sz="1200">
                <a:highlight>
                  <a:srgbClr val="FF9900"/>
                </a:highlight>
                <a:latin typeface="Calibri"/>
                <a:ea typeface="Calibri"/>
                <a:cs typeface="Calibri"/>
                <a:sym typeface="Calibri"/>
              </a:rPr>
              <a:t>puedeExtraer(monto) == true</a:t>
            </a:r>
            <a:endParaRPr sz="1200">
              <a:highlight>
                <a:srgbClr val="FF99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60"/>
          <p:cNvSpPr/>
          <p:nvPr/>
        </p:nvSpPr>
        <p:spPr>
          <a:xfrm>
            <a:off x="1441481" y="3598988"/>
            <a:ext cx="2150100" cy="405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Depositar(monto: real)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monto &gt; 0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60"/>
          <p:cNvSpPr/>
          <p:nvPr/>
        </p:nvSpPr>
        <p:spPr>
          <a:xfrm>
            <a:off x="720356" y="3152175"/>
            <a:ext cx="2871300" cy="405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CuentaCorriente(cod:entero, saldo:real)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cod &gt; 0 y saldo &gt;= 0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60"/>
          <p:cNvSpPr/>
          <p:nvPr/>
        </p:nvSpPr>
        <p:spPr>
          <a:xfrm>
            <a:off x="720356" y="2705363"/>
            <a:ext cx="2871300" cy="405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CuentaCorriente(cod:entero)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cod &gt; 0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1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Alternativas de diseño</a:t>
            </a:r>
            <a:endParaRPr/>
          </a:p>
        </p:txBody>
      </p:sp>
      <p:sp>
        <p:nvSpPr>
          <p:cNvPr id="396" name="Google Shape;396;p61"/>
          <p:cNvSpPr txBox="1">
            <a:spLocks noGrp="1"/>
          </p:cNvSpPr>
          <p:nvPr>
            <p:ph type="body" idx="1"/>
          </p:nvPr>
        </p:nvSpPr>
        <p:spPr>
          <a:xfrm>
            <a:off x="301225" y="802100"/>
            <a:ext cx="8566500" cy="43413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bool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sz="12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Extrae una cantidad de la cuenta corriente.</a:t>
            </a:r>
            <a:endParaRPr sz="12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Requiere monto &gt; 0 y que el saldo + limite descubierto sea mayor o igual al monto.</a:t>
            </a:r>
            <a:endParaRPr sz="12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Parametros:</a:t>
            </a:r>
            <a:endParaRPr sz="12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monto: La cantidad a extraer.</a:t>
            </a:r>
            <a:endParaRPr sz="12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"""</a:t>
            </a:r>
            <a:endParaRPr sz="12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-=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endParaRPr sz="12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bool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"""Requiere monto &gt; 0.</a:t>
            </a:r>
            <a:endParaRPr sz="12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Retorna True si el saldo + limite descubierto es mayor o igual al monto."""</a:t>
            </a:r>
            <a:endParaRPr sz="12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__LIMITE_DESCUBIERTO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&gt;=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endParaRPr sz="12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C586C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2"/>
          <p:cNvSpPr txBox="1">
            <a:spLocks noGrp="1"/>
          </p:cNvSpPr>
          <p:nvPr>
            <p:ph type="title"/>
          </p:nvPr>
        </p:nvSpPr>
        <p:spPr>
          <a:xfrm>
            <a:off x="641081" y="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Alcance de las variables</a:t>
            </a:r>
            <a:endParaRPr/>
          </a:p>
        </p:txBody>
      </p:sp>
      <p:sp>
        <p:nvSpPr>
          <p:cNvPr id="402" name="Google Shape;402;p62"/>
          <p:cNvSpPr txBox="1">
            <a:spLocks noGrp="1"/>
          </p:cNvSpPr>
          <p:nvPr>
            <p:ph type="body" idx="1"/>
          </p:nvPr>
        </p:nvSpPr>
        <p:spPr>
          <a:xfrm>
            <a:off x="0" y="802100"/>
            <a:ext cx="4286700" cy="28812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0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#atributos de clase</a:t>
            </a:r>
            <a:endParaRPr sz="10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__LIMITE_DESCUBIERTO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endParaRPr sz="1000">
              <a:solidFill>
                <a:srgbClr val="B5CEA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	...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sz="10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Deposita una cantidad en la cuenta corriente.</a:t>
            </a:r>
            <a:endParaRPr sz="10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Requiere que el monto sea mayor a 0.</a:t>
            </a:r>
            <a:endParaRPr sz="10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Parametros:</a:t>
            </a:r>
            <a:endParaRPr sz="10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- monto: La cantidad a depositar.</a:t>
            </a:r>
            <a:endParaRPr sz="10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"""</a:t>
            </a:r>
            <a:endParaRPr sz="100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+=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monto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3" name="Google Shape;403;p62"/>
          <p:cNvSpPr txBox="1"/>
          <p:nvPr/>
        </p:nvSpPr>
        <p:spPr>
          <a:xfrm>
            <a:off x="263300" y="3850574"/>
            <a:ext cx="8503800" cy="1235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Source Code Pro"/>
              <a:buChar char="●"/>
            </a:pPr>
            <a:r>
              <a:rPr lang="es" sz="1500" i="1">
                <a:latin typeface="Source Code Pro"/>
                <a:ea typeface="Source Code Pro"/>
                <a:cs typeface="Source Code Pro"/>
                <a:sym typeface="Source Code Pro"/>
              </a:rPr>
              <a:t>depositar()</a:t>
            </a:r>
            <a:r>
              <a:rPr lang="es" sz="1500">
                <a:latin typeface="Source Code Pro"/>
                <a:ea typeface="Source Code Pro"/>
                <a:cs typeface="Source Code Pro"/>
                <a:sym typeface="Source Code Pro"/>
              </a:rPr>
              <a:t> puede acceder a las variables monto, __saldo, __codigo y __LIMITE_DESCUBIERTO</a:t>
            </a:r>
            <a:endParaRPr sz="15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Source Code Pro"/>
              <a:buChar char="●"/>
            </a:pPr>
            <a:r>
              <a:rPr lang="es" sz="1500" i="1">
                <a:latin typeface="Source Code Pro"/>
                <a:ea typeface="Source Code Pro"/>
                <a:cs typeface="Source Code Pro"/>
                <a:sym typeface="Source Code Pro"/>
              </a:rPr>
              <a:t>test()</a:t>
            </a:r>
            <a:r>
              <a:rPr lang="es" sz="1500">
                <a:latin typeface="Source Code Pro"/>
                <a:ea typeface="Source Code Pro"/>
                <a:cs typeface="Source Code Pro"/>
                <a:sym typeface="Source Code Pro"/>
              </a:rPr>
              <a:t> puede acceder a las variables cuenta_1 y cuenta_2</a:t>
            </a:r>
            <a:endParaRPr sz="15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04" name="Google Shape;404;p62"/>
          <p:cNvSpPr txBox="1">
            <a:spLocks noGrp="1"/>
          </p:cNvSpPr>
          <p:nvPr>
            <p:ph type="body" idx="1"/>
          </p:nvPr>
        </p:nvSpPr>
        <p:spPr>
          <a:xfrm>
            <a:off x="4338300" y="802100"/>
            <a:ext cx="4805700" cy="28812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endParaRPr sz="10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0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10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100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0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0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"Saldo cuenta 1: </a:t>
            </a: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0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10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1100</a:t>
            </a:r>
            <a:endParaRPr sz="10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0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"Saldo cuenta 2: </a:t>
            </a: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0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0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10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0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0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10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100</a:t>
            </a:r>
            <a:endParaRPr sz="10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3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58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Alternativas de diseño</a:t>
            </a:r>
            <a:endParaRPr/>
          </a:p>
        </p:txBody>
      </p:sp>
      <p:sp>
        <p:nvSpPr>
          <p:cNvPr id="410" name="Google Shape;410;p63"/>
          <p:cNvSpPr txBox="1">
            <a:spLocks noGrp="1"/>
          </p:cNvSpPr>
          <p:nvPr>
            <p:ph type="body" idx="1"/>
          </p:nvPr>
        </p:nvSpPr>
        <p:spPr>
          <a:xfrm>
            <a:off x="0" y="531800"/>
            <a:ext cx="7254600" cy="46116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endParaRPr sz="95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9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9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95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"Saldo cuenta 1: 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9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1100</a:t>
            </a:r>
            <a:endParaRPr sz="9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"Saldo cuenta 2: 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9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100</a:t>
            </a:r>
            <a:endParaRPr sz="9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500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500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"Extracción exitosa. Saldo cuenta 1: 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9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#600</a:t>
            </a:r>
            <a:endParaRPr sz="9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500 de cuenta_1. Saldo cuenta 1: 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puedeExtraer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900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extraer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900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"Extracción exitosa. Saldo cuenta 2: 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9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#-800</a:t>
            </a:r>
            <a:endParaRPr sz="9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"No se pudo extraer 900 de cuenta_2. Saldo cuenta 2: 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9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9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9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9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6858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1" name="Google Shape;411;p63"/>
          <p:cNvSpPr txBox="1"/>
          <p:nvPr/>
        </p:nvSpPr>
        <p:spPr>
          <a:xfrm>
            <a:off x="7228600" y="583200"/>
            <a:ext cx="1915500" cy="4461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Source Code Pro"/>
                <a:ea typeface="Source Code Pro"/>
                <a:cs typeface="Source Code Pro"/>
                <a:sym typeface="Source Code Pro"/>
              </a:rPr>
              <a:t>En este diseño cada clase que usa a CuentaCorriente asume la responsabilidad de controlar que sea posible extraer el monto, antes de enviar el mensaje extraer. </a:t>
            </a:r>
            <a:endParaRPr sz="15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12" name="Google Shape;412;p63"/>
          <p:cNvSpPr/>
          <p:nvPr/>
        </p:nvSpPr>
        <p:spPr>
          <a:xfrm>
            <a:off x="565875" y="2913625"/>
            <a:ext cx="2175900" cy="205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3" name="Google Shape;413;p63"/>
          <p:cNvSpPr/>
          <p:nvPr/>
        </p:nvSpPr>
        <p:spPr>
          <a:xfrm>
            <a:off x="565875" y="3883575"/>
            <a:ext cx="2175900" cy="205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el diseño</a:t>
            </a:r>
            <a:endParaRPr/>
          </a:p>
        </p:txBody>
      </p:sp>
      <p:sp>
        <p:nvSpPr>
          <p:cNvPr id="419" name="Google Shape;419;p64"/>
          <p:cNvSpPr txBox="1">
            <a:spLocks noGrp="1"/>
          </p:cNvSpPr>
          <p:nvPr>
            <p:ph type="body" idx="1"/>
          </p:nvPr>
        </p:nvSpPr>
        <p:spPr>
          <a:xfrm>
            <a:off x="301225" y="1072475"/>
            <a:ext cx="8566500" cy="4017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 banco ofrece </a:t>
            </a:r>
            <a:r>
              <a:rPr lang="es" b="1"/>
              <a:t>cuentas corrientes</a:t>
            </a:r>
            <a:r>
              <a:rPr lang="es"/>
              <a:t> a sus clientes.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Los clientes pueden realizar </a:t>
            </a:r>
            <a:r>
              <a:rPr lang="es" b="1"/>
              <a:t>depósitos</a:t>
            </a:r>
            <a:r>
              <a:rPr lang="es"/>
              <a:t>, </a:t>
            </a:r>
            <a:r>
              <a:rPr lang="es" b="1"/>
              <a:t>extracciones </a:t>
            </a:r>
            <a:r>
              <a:rPr lang="es"/>
              <a:t>y </a:t>
            </a:r>
            <a:r>
              <a:rPr lang="es" b="1"/>
              <a:t>consultar el saldo</a:t>
            </a:r>
            <a:r>
              <a:rPr lang="es"/>
              <a:t> de su cuenta corriente.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En el momento que se crea una cuenta corriente se establece su código y el saldo se inicializa en 0. También es posible crear una cuenta corriente estableciendo su código y saldo inicial.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El código no se modifica, el saldo cambia con cada depósito o extracción.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Una cuenta bancaria puede tener un saldo negativo hasta un máximo establecido por el banco.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b="1">
                <a:highlight>
                  <a:srgbClr val="FFF2CC"/>
                </a:highlight>
              </a:rPr>
              <a:t>La clase brinda servicios para determinar el código de la cuenta con menor saldo entre dos cuentas y cuál es la cuenta con menor saldo, entre dos cuentas.</a:t>
            </a:r>
            <a:r>
              <a:rPr lang="es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9"/>
          <p:cNvSpPr txBox="1">
            <a:spLocks noGrp="1"/>
          </p:cNvSpPr>
          <p:nvPr>
            <p:ph type="title"/>
          </p:nvPr>
        </p:nvSpPr>
        <p:spPr>
          <a:xfrm>
            <a:off x="628650" y="-3"/>
            <a:ext cx="7886700" cy="5253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6C00"/>
                </a:solidFill>
              </a:rPr>
              <a:t>Parámetros mutables – ej. Mala práctica</a:t>
            </a:r>
            <a:endParaRPr/>
          </a:p>
        </p:txBody>
      </p:sp>
      <p:sp>
        <p:nvSpPr>
          <p:cNvPr id="137" name="Google Shape;137;p29"/>
          <p:cNvSpPr txBox="1">
            <a:spLocks noGrp="1"/>
          </p:cNvSpPr>
          <p:nvPr>
            <p:ph type="body" idx="1"/>
          </p:nvPr>
        </p:nvSpPr>
        <p:spPr>
          <a:xfrm>
            <a:off x="0" y="525300"/>
            <a:ext cx="9144000" cy="46182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Personaje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str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habilidades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[]):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__nombre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endParaRPr sz="9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__habilidades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habilidades</a:t>
            </a:r>
            <a:endParaRPr sz="9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agregarHabilidad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habilidad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str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__habilidades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append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habilidad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__str__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9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__nombre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, habilidades: 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__habilidades</a:t>
            </a:r>
            <a:r>
              <a:rPr lang="es" sz="9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b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#ejecutamos pruebas:</a:t>
            </a:r>
            <a:endParaRPr sz="9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Personaje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"Jugador 1"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p2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Personaje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"Jugador 2"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p2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agregarHabilidad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"invisible"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agregarHabilidad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"inteligencia"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p2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agregarHabilidad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"resistencia"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p2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agregarHabilidad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"fuerza"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9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p2</a:t>
            </a:r>
            <a:r>
              <a:rPr lang="es" sz="9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</p:txBody>
      </p:sp>
      <p:sp>
        <p:nvSpPr>
          <p:cNvPr id="138" name="Google Shape;138;p29"/>
          <p:cNvSpPr txBox="1"/>
          <p:nvPr/>
        </p:nvSpPr>
        <p:spPr>
          <a:xfrm>
            <a:off x="5194375" y="628300"/>
            <a:ext cx="3949500" cy="4113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Salida: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Jugador 1, habilidades: []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Jugador 2, habilidades: []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Jugador 1, habilidades: ['invisible', 'inteligencia', 'resistencia', 'fuerza’]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Jugador 2, habilidades: ['invisible', 'inteligencia', 'resistencia', 'fuerza']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9" name="Google Shape;139;p29"/>
          <p:cNvSpPr/>
          <p:nvPr/>
        </p:nvSpPr>
        <p:spPr>
          <a:xfrm>
            <a:off x="8353050" y="1986600"/>
            <a:ext cx="495600" cy="4572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0" name="Google Shape;140;p29"/>
          <p:cNvSpPr/>
          <p:nvPr/>
        </p:nvSpPr>
        <p:spPr>
          <a:xfrm>
            <a:off x="8353050" y="2647550"/>
            <a:ext cx="495600" cy="4572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5"/>
          <p:cNvSpPr txBox="1">
            <a:spLocks noGrp="1"/>
          </p:cNvSpPr>
          <p:nvPr>
            <p:ph type="title"/>
          </p:nvPr>
        </p:nvSpPr>
        <p:spPr>
          <a:xfrm>
            <a:off x="654400" y="0"/>
            <a:ext cx="7886700" cy="7893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el diseño</a:t>
            </a:r>
            <a:endParaRPr/>
          </a:p>
        </p:txBody>
      </p:sp>
      <p:graphicFrame>
        <p:nvGraphicFramePr>
          <p:cNvPr id="425" name="Google Shape;425;p65"/>
          <p:cNvGraphicFramePr/>
          <p:nvPr/>
        </p:nvGraphicFramePr>
        <p:xfrm>
          <a:off x="3554306" y="931406"/>
          <a:ext cx="5513500" cy="4212165"/>
        </p:xfrm>
        <a:graphic>
          <a:graphicData uri="http://schemas.openxmlformats.org/drawingml/2006/table">
            <a:tbl>
              <a:tblPr>
                <a:noFill/>
                <a:tableStyleId>{C96B8692-19B6-4EF8-B38B-C8C671B1A846}</a:tableStyleId>
              </a:tblPr>
              <a:tblGrid>
                <a:gridCol w="551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0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/>
                        <a:t>CuentaCorriente</a:t>
                      </a:r>
                      <a:endParaRPr sz="1300"/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8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dk2"/>
                          </a:solidFill>
                        </a:rPr>
                        <a:t>&lt;&lt;Atributos de clase&gt;&gt;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/>
                        <a:t>limiteDescubierto = 1000</a:t>
                      </a:r>
                      <a:endParaRPr sz="13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dk2"/>
                          </a:solidFill>
                        </a:rPr>
                        <a:t>&lt;&lt;Atributos de instancia&gt;&gt;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/>
                        <a:t>codigo: entero</a:t>
                      </a:r>
                      <a:endParaRPr sz="13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/>
                        <a:t>saldo: real</a:t>
                      </a:r>
                      <a:endParaRPr sz="1300"/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4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CuentaCorriente(cod:entero)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CuentaCorriente(cod:entero, saldo:real)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dk2"/>
                          </a:solidFill>
                        </a:rPr>
                        <a:t>&lt;&lt;Comandos&gt;&gt;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Depositar(monto: real)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Extraer(monto: real): booleano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dk2"/>
                          </a:solidFill>
                        </a:rPr>
                        <a:t>&lt;&lt;Consultas&gt;&gt;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obtenerCodigo(): entero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obtenerSaldo(): real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toString(): string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 b="1">
                          <a:solidFill>
                            <a:srgbClr val="082836"/>
                          </a:solidFill>
                        </a:rPr>
                        <a:t>codCuentaMayorSaldo(otraCuenta: CuentaCorriente): entero</a:t>
                      </a:r>
                      <a:endParaRPr sz="1300" b="1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 b="1">
                          <a:solidFill>
                            <a:srgbClr val="082836"/>
                          </a:solidFill>
                        </a:rPr>
                        <a:t>cuentaMayorSaldo(otraCuenta: CuentaCorriente): CuentaCorriente</a:t>
                      </a:r>
                      <a:endParaRPr sz="1300" b="1">
                        <a:solidFill>
                          <a:srgbClr val="082836"/>
                        </a:solidFill>
                      </a:endParaRPr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/>
                        <a:t>Asegura codigo &gt; 0 y saldo &gt;=  - limiteDescubierto</a:t>
                      </a:r>
                      <a:endParaRPr sz="1300"/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26" name="Google Shape;426;p65"/>
          <p:cNvSpPr/>
          <p:nvPr/>
        </p:nvSpPr>
        <p:spPr>
          <a:xfrm>
            <a:off x="781556" y="3664800"/>
            <a:ext cx="2581500" cy="10428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Extraer(monto: real): boolean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monto&gt;0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Si monto &gt; saldo+limiteDescubierto extraer retorna false y la extracción no se realiza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65"/>
          <p:cNvSpPr/>
          <p:nvPr/>
        </p:nvSpPr>
        <p:spPr>
          <a:xfrm>
            <a:off x="1212881" y="3217988"/>
            <a:ext cx="2150100" cy="405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Depositar(monto: real)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monto &gt; 0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65"/>
          <p:cNvSpPr/>
          <p:nvPr/>
        </p:nvSpPr>
        <p:spPr>
          <a:xfrm>
            <a:off x="491756" y="2771175"/>
            <a:ext cx="2871300" cy="405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CuentaCorriente(cod:entero, saldo:real)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cod &gt; 0 y saldo &gt;= 0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65"/>
          <p:cNvSpPr/>
          <p:nvPr/>
        </p:nvSpPr>
        <p:spPr>
          <a:xfrm>
            <a:off x="491756" y="2324363"/>
            <a:ext cx="2871300" cy="405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CuentaCorriente(cod:entero)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cod &gt; 0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6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435" name="Google Shape;435;p66"/>
          <p:cNvSpPr txBox="1">
            <a:spLocks noGrp="1"/>
          </p:cNvSpPr>
          <p:nvPr>
            <p:ph type="body" idx="1"/>
          </p:nvPr>
        </p:nvSpPr>
        <p:spPr>
          <a:xfrm>
            <a:off x="301225" y="802100"/>
            <a:ext cx="8566500" cy="2653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4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codMayorSaldo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"""Requiere que 'otraCuenta' esté ligada (no sea None).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Devuelve el código de la cuenta con mayor saldo."""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__codigo</a:t>
            </a:r>
            <a:endParaRPr sz="14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obtenerCodigo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6" name="Google Shape;436;p66"/>
          <p:cNvSpPr txBox="1"/>
          <p:nvPr/>
        </p:nvSpPr>
        <p:spPr>
          <a:xfrm>
            <a:off x="327675" y="3565200"/>
            <a:ext cx="8503800" cy="1551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método </a:t>
            </a:r>
            <a:r>
              <a:rPr lang="es" sz="1500" b="1">
                <a:latin typeface="Source Code Pro"/>
                <a:ea typeface="Source Code Pro"/>
                <a:cs typeface="Source Code Pro"/>
                <a:sym typeface="Source Code Pro"/>
              </a:rPr>
              <a:t>codMayorSaldo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recibe como parámetro un objeto de la clase </a:t>
            </a:r>
            <a:r>
              <a:rPr lang="es" sz="1500" b="1">
                <a:latin typeface="Source Code Pro"/>
                <a:ea typeface="Source Code Pro"/>
                <a:cs typeface="Source Code Pro"/>
                <a:sym typeface="Source Code Pro"/>
              </a:rPr>
              <a:t>CuentaCorriente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Compara el saldo del objeto que recibe el mensaje con el saldo del objeto recibido como parámetro.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Retorna el código de la cuenta con mayor saldo.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7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442" name="Google Shape;442;p67"/>
          <p:cNvSpPr txBox="1">
            <a:spLocks noGrp="1"/>
          </p:cNvSpPr>
          <p:nvPr>
            <p:ph type="body" idx="1"/>
          </p:nvPr>
        </p:nvSpPr>
        <p:spPr>
          <a:xfrm>
            <a:off x="301225" y="802100"/>
            <a:ext cx="8566500" cy="2653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4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codMayorSaldo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"""Requiere que 'otraCuenta' esté ligada (no sea None).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Devuelve el código de la cuenta con mayor saldo."""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__codigo</a:t>
            </a:r>
            <a:endParaRPr sz="14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obtenerCodigo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3" name="Google Shape;443;p67"/>
          <p:cNvSpPr txBox="1"/>
          <p:nvPr/>
        </p:nvSpPr>
        <p:spPr>
          <a:xfrm>
            <a:off x="327675" y="3565200"/>
            <a:ext cx="8503800" cy="1551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Tanto si la expresión lógica computa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true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o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false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, el resultado es un valor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entero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diseñador no indicó qué retorna si las cuentas tienen el mismo saldo, la decisión la tomó el programador.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4" name="Google Shape;444;p67"/>
          <p:cNvSpPr/>
          <p:nvPr/>
        </p:nvSpPr>
        <p:spPr>
          <a:xfrm>
            <a:off x="6320900" y="1111150"/>
            <a:ext cx="392700" cy="205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5" name="Google Shape;445;p67"/>
          <p:cNvSpPr/>
          <p:nvPr/>
        </p:nvSpPr>
        <p:spPr>
          <a:xfrm>
            <a:off x="2289000" y="2267475"/>
            <a:ext cx="1418400" cy="259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6" name="Google Shape;446;p67"/>
          <p:cNvSpPr/>
          <p:nvPr/>
        </p:nvSpPr>
        <p:spPr>
          <a:xfrm>
            <a:off x="2289000" y="2861450"/>
            <a:ext cx="2686500" cy="259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8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452" name="Google Shape;452;p68"/>
          <p:cNvSpPr txBox="1">
            <a:spLocks noGrp="1"/>
          </p:cNvSpPr>
          <p:nvPr>
            <p:ph type="body" idx="1"/>
          </p:nvPr>
        </p:nvSpPr>
        <p:spPr>
          <a:xfrm>
            <a:off x="301225" y="802100"/>
            <a:ext cx="8566500" cy="2653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4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codMayorSaldo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"""Requiere que 'otraCuenta' esté ligada (no sea None).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Devuelve el código de la cuenta con mayor saldo."""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__codigo</a:t>
            </a:r>
            <a:endParaRPr sz="14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obtenerCodigo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3" name="Google Shape;453;p68"/>
          <p:cNvSpPr txBox="1"/>
          <p:nvPr/>
        </p:nvSpPr>
        <p:spPr>
          <a:xfrm>
            <a:off x="327675" y="3565200"/>
            <a:ext cx="8503800" cy="1551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método tiene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dos puntos de salida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Aún así, no se compromete la legibilidad del código.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4" name="Google Shape;454;p68"/>
          <p:cNvSpPr/>
          <p:nvPr/>
        </p:nvSpPr>
        <p:spPr>
          <a:xfrm>
            <a:off x="589425" y="2263427"/>
            <a:ext cx="366900" cy="1875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5" name="Google Shape;455;p68"/>
          <p:cNvSpPr/>
          <p:nvPr/>
        </p:nvSpPr>
        <p:spPr>
          <a:xfrm>
            <a:off x="589425" y="2866527"/>
            <a:ext cx="366900" cy="1875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9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461" name="Google Shape;461;p69"/>
          <p:cNvSpPr txBox="1">
            <a:spLocks noGrp="1"/>
          </p:cNvSpPr>
          <p:nvPr>
            <p:ph type="body" idx="1"/>
          </p:nvPr>
        </p:nvSpPr>
        <p:spPr>
          <a:xfrm>
            <a:off x="301225" y="802100"/>
            <a:ext cx="8566500" cy="2653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4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codMayorSaldo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"""Requiere que 'otraCuenta' esté ligada (no sea None).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Devuelve el código de la cuenta con mayor saldo."""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__codigo</a:t>
            </a:r>
            <a:endParaRPr sz="14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obtenerCodigo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2" name="Google Shape;462;p69"/>
          <p:cNvSpPr txBox="1"/>
          <p:nvPr/>
        </p:nvSpPr>
        <p:spPr>
          <a:xfrm>
            <a:off x="327675" y="3565200"/>
            <a:ext cx="8503800" cy="1551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método solo accede directamente a los atributos de instancia del objeto que recibe el mensaje.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Los atributos del objeto ligado a la variable </a:t>
            </a:r>
            <a:r>
              <a:rPr lang="es" sz="1500" i="1">
                <a:latin typeface="Open Sans"/>
                <a:ea typeface="Open Sans"/>
                <a:cs typeface="Open Sans"/>
                <a:sym typeface="Open Sans"/>
              </a:rPr>
              <a:t>otraCuenta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son accedidos a través de los servicios provistos por su clase. 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3" name="Google Shape;463;p69"/>
          <p:cNvSpPr/>
          <p:nvPr/>
        </p:nvSpPr>
        <p:spPr>
          <a:xfrm>
            <a:off x="2269675" y="2880750"/>
            <a:ext cx="2673600" cy="259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4" name="Google Shape;464;p69"/>
          <p:cNvSpPr/>
          <p:nvPr/>
        </p:nvSpPr>
        <p:spPr>
          <a:xfrm>
            <a:off x="2269675" y="2260650"/>
            <a:ext cx="1392600" cy="259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0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470" name="Google Shape;470;p70"/>
          <p:cNvSpPr txBox="1">
            <a:spLocks noGrp="1"/>
          </p:cNvSpPr>
          <p:nvPr>
            <p:ph type="body" idx="1"/>
          </p:nvPr>
        </p:nvSpPr>
        <p:spPr>
          <a:xfrm>
            <a:off x="301225" y="802100"/>
            <a:ext cx="8566500" cy="2653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4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cuentaMayorSaldo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"""Requiere que 'otraCuenta' esté ligada (no sea None).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Devuelve la cuenta con mayor saldo."""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endParaRPr sz="14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endParaRPr sz="14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70"/>
          <p:cNvSpPr txBox="1"/>
          <p:nvPr/>
        </p:nvSpPr>
        <p:spPr>
          <a:xfrm>
            <a:off x="327675" y="3565200"/>
            <a:ext cx="8503800" cy="1551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resultado es un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objeto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de clase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CuentaCorriente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, o mejor dicho, devuelve una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referencia a un objeto de clase CuentaCorriente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1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477" name="Google Shape;477;p71"/>
          <p:cNvSpPr txBox="1">
            <a:spLocks noGrp="1"/>
          </p:cNvSpPr>
          <p:nvPr>
            <p:ph type="body" idx="1"/>
          </p:nvPr>
        </p:nvSpPr>
        <p:spPr>
          <a:xfrm>
            <a:off x="301225" y="802100"/>
            <a:ext cx="8566500" cy="2653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4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cuentaMayorSaldo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"""Requiere que 'otraCuenta' esté ligada (no sea None).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Devuelve la cuenta con mayor saldo."""</a:t>
            </a:r>
            <a:endParaRPr sz="14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endParaRPr sz="14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endParaRPr sz="14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8" name="Google Shape;478;p71"/>
          <p:cNvSpPr txBox="1"/>
          <p:nvPr/>
        </p:nvSpPr>
        <p:spPr>
          <a:xfrm>
            <a:off x="327675" y="3565200"/>
            <a:ext cx="8503800" cy="15516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cuentaMayorSaldo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retorna una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referencia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a un objeto de clase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CuentaCorriente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La palabra reservada </a:t>
            </a:r>
            <a:r>
              <a:rPr lang="es" sz="1500" b="1" i="1">
                <a:latin typeface="Open Sans"/>
                <a:ea typeface="Open Sans"/>
                <a:cs typeface="Open Sans"/>
                <a:sym typeface="Open Sans"/>
              </a:rPr>
              <a:t>self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permite nombrar al objeto que recibe el mensaje.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79" name="Google Shape;479;p71"/>
          <p:cNvSpPr/>
          <p:nvPr/>
        </p:nvSpPr>
        <p:spPr>
          <a:xfrm>
            <a:off x="2231050" y="2260725"/>
            <a:ext cx="607200" cy="259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0" name="Google Shape;480;p71"/>
          <p:cNvSpPr/>
          <p:nvPr/>
        </p:nvSpPr>
        <p:spPr>
          <a:xfrm>
            <a:off x="2231050" y="2854700"/>
            <a:ext cx="1193100" cy="259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2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486" name="Google Shape;486;p72"/>
          <p:cNvSpPr txBox="1">
            <a:spLocks noGrp="1"/>
          </p:cNvSpPr>
          <p:nvPr>
            <p:ph type="body" idx="1"/>
          </p:nvPr>
        </p:nvSpPr>
        <p:spPr>
          <a:xfrm>
            <a:off x="134550" y="802200"/>
            <a:ext cx="8733300" cy="3424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12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125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"Saldo cuenta 1: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:.2f}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12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1100</a:t>
            </a:r>
            <a:endParaRPr sz="12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"Saldo cuenta 2: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:.2f}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12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1000</a:t>
            </a:r>
            <a:endParaRPr sz="12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cuenta_mayor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cuentaMayorSaldo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"La cuenta con mayor saldo es: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cuenta_mayor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"El código de la cuenta con mayor saldo es: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codMayorSaldo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55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7" name="Google Shape;487;p72"/>
          <p:cNvSpPr txBox="1"/>
          <p:nvPr/>
        </p:nvSpPr>
        <p:spPr>
          <a:xfrm>
            <a:off x="134550" y="4226825"/>
            <a:ext cx="8697000" cy="889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cambio en la especificación de los requerimientos y en el diseño, obliga a modificar también la clase tester o crear una nueva, para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verificar los nuevos servicios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8" name="Google Shape;488;p72"/>
          <p:cNvSpPr/>
          <p:nvPr/>
        </p:nvSpPr>
        <p:spPr>
          <a:xfrm>
            <a:off x="2173100" y="3405225"/>
            <a:ext cx="3233700" cy="259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9" name="Google Shape;489;p72"/>
          <p:cNvSpPr/>
          <p:nvPr/>
        </p:nvSpPr>
        <p:spPr>
          <a:xfrm>
            <a:off x="5308125" y="3903700"/>
            <a:ext cx="3034200" cy="259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3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495" name="Google Shape;495;p73"/>
          <p:cNvSpPr txBox="1">
            <a:spLocks noGrp="1"/>
          </p:cNvSpPr>
          <p:nvPr>
            <p:ph type="body" idx="1"/>
          </p:nvPr>
        </p:nvSpPr>
        <p:spPr>
          <a:xfrm>
            <a:off x="134550" y="802200"/>
            <a:ext cx="8733300" cy="3424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12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125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"Saldo cuenta 1: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:.2f}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12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1100</a:t>
            </a:r>
            <a:endParaRPr sz="12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"Saldo cuenta 2: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:.2f}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12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1000</a:t>
            </a:r>
            <a:endParaRPr sz="12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cuenta_mayor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cuentaMayorSaldo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"La cuenta con mayor saldo es: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cuenta_mayor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"El código de la cuenta con mayor saldo es: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codMayorSaldo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55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6" name="Google Shape;496;p73"/>
          <p:cNvSpPr txBox="1"/>
          <p:nvPr/>
        </p:nvSpPr>
        <p:spPr>
          <a:xfrm>
            <a:off x="134550" y="4226825"/>
            <a:ext cx="8697000" cy="889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Envía el mensaje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codMayorSaldo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al objeto ligado a la variable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cuenta_1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parámetro real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es una variable que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referencia a un objeto de clase CuentaCorriente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7" name="Google Shape;497;p73"/>
          <p:cNvSpPr/>
          <p:nvPr/>
        </p:nvSpPr>
        <p:spPr>
          <a:xfrm>
            <a:off x="5308125" y="3903700"/>
            <a:ext cx="3021300" cy="259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74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503" name="Google Shape;503;p74"/>
          <p:cNvSpPr txBox="1">
            <a:spLocks noGrp="1"/>
          </p:cNvSpPr>
          <p:nvPr>
            <p:ph type="body" idx="1"/>
          </p:nvPr>
        </p:nvSpPr>
        <p:spPr>
          <a:xfrm>
            <a:off x="134550" y="802200"/>
            <a:ext cx="8733300" cy="3424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"El código de la cuenta con mayor saldo es: 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codMayorSaldo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5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codMayorSaldo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3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"""Requiere que 'otraCuenta' esté ligada (no sea None).</a:t>
            </a:r>
            <a:endParaRPr sz="13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Devuelve el código de la cuenta con mayor saldo."""</a:t>
            </a:r>
            <a:endParaRPr sz="13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__codigo</a:t>
            </a:r>
            <a:endParaRPr sz="13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obtenerCodigo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4" name="Google Shape;504;p74"/>
          <p:cNvSpPr txBox="1"/>
          <p:nvPr/>
        </p:nvSpPr>
        <p:spPr>
          <a:xfrm>
            <a:off x="134550" y="4226825"/>
            <a:ext cx="8697000" cy="889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La consulta accede al atributo propio de forma directa, y mediante los servicios provistos por la clase accede al atributo del objeto referenciado.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Retorna un valor entero que corresponde al código de la cuenta con mayor saldo.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05" name="Google Shape;505;p74"/>
          <p:cNvCxnSpPr/>
          <p:nvPr/>
        </p:nvCxnSpPr>
        <p:spPr>
          <a:xfrm>
            <a:off x="147425" y="1465100"/>
            <a:ext cx="8708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Parámetros mutables – ej. Mala práctica</a:t>
            </a:r>
            <a:endParaRPr/>
          </a:p>
        </p:txBody>
      </p:sp>
      <p:sp>
        <p:nvSpPr>
          <p:cNvPr id="146" name="Google Shape;146;p30"/>
          <p:cNvSpPr txBox="1">
            <a:spLocks noGrp="1"/>
          </p:cNvSpPr>
          <p:nvPr>
            <p:ph type="body" idx="1"/>
          </p:nvPr>
        </p:nvSpPr>
        <p:spPr>
          <a:xfrm>
            <a:off x="301219" y="1268119"/>
            <a:ext cx="8566500" cy="362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39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95D46"/>
                </a:solidFill>
              </a:rPr>
              <a:t>¿Por qué tenemos esa salida?</a:t>
            </a:r>
            <a:endParaRPr>
              <a:solidFill>
                <a:srgbClr val="695D46"/>
              </a:solidFill>
            </a:endParaRPr>
          </a:p>
          <a:p>
            <a:pPr marL="139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95D46"/>
                </a:solidFill>
              </a:rPr>
              <a:t>La primera vez que se llama al constructor, se crea una lista vacía y se asigna al parámetro </a:t>
            </a:r>
            <a:r>
              <a:rPr lang="es" b="1">
                <a:solidFill>
                  <a:srgbClr val="695D46"/>
                </a:solidFill>
              </a:rPr>
              <a:t>habilidades</a:t>
            </a:r>
            <a:r>
              <a:rPr lang="es">
                <a:solidFill>
                  <a:srgbClr val="695D46"/>
                </a:solidFill>
              </a:rPr>
              <a:t>.</a:t>
            </a:r>
            <a:endParaRPr>
              <a:solidFill>
                <a:srgbClr val="695D46"/>
              </a:solidFill>
            </a:endParaRPr>
          </a:p>
          <a:p>
            <a:pPr marL="139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95D46"/>
                </a:solidFill>
              </a:rPr>
              <a:t>Cuando se crea el segundo objeto se reutiliza la misma lista vacía, ya que no se ha proporcionado un valor diferente para el parámetro </a:t>
            </a:r>
            <a:r>
              <a:rPr lang="es" b="1">
                <a:solidFill>
                  <a:srgbClr val="695D46"/>
                </a:solidFill>
              </a:rPr>
              <a:t>habilidades</a:t>
            </a:r>
            <a:r>
              <a:rPr lang="es">
                <a:solidFill>
                  <a:srgbClr val="695D46"/>
                </a:solidFill>
              </a:rPr>
              <a:t>.</a:t>
            </a:r>
            <a:endParaRPr>
              <a:solidFill>
                <a:srgbClr val="695D46"/>
              </a:solidFill>
            </a:endParaRPr>
          </a:p>
          <a:p>
            <a:pPr marL="139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95D46"/>
                </a:solidFill>
              </a:rPr>
              <a:t>Cuando los distintos objetos agregan habilidades a su lista, la modificación se refleja en la lista original, ya que </a:t>
            </a:r>
            <a:r>
              <a:rPr lang="es" b="1">
                <a:solidFill>
                  <a:srgbClr val="695D46"/>
                </a:solidFill>
              </a:rPr>
              <a:t>ambas variables apuntan al mismo objeto en memoria</a:t>
            </a:r>
            <a:r>
              <a:rPr lang="es">
                <a:solidFill>
                  <a:srgbClr val="695D46"/>
                </a:solidFill>
              </a:rPr>
              <a:t>.</a:t>
            </a:r>
            <a:endParaRPr>
              <a:solidFill>
                <a:srgbClr val="695D46"/>
              </a:solidFill>
            </a:endParaRPr>
          </a:p>
          <a:p>
            <a:pPr marL="13970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95D46"/>
                </a:solidFill>
              </a:rPr>
              <a:t>Se soluciona evitando el uso de objetos mutables como parámetros opcionales.</a:t>
            </a:r>
            <a:endParaRPr>
              <a:solidFill>
                <a:srgbClr val="695D46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75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511" name="Google Shape;511;p75"/>
          <p:cNvSpPr txBox="1">
            <a:spLocks noGrp="1"/>
          </p:cNvSpPr>
          <p:nvPr>
            <p:ph type="body" idx="1"/>
          </p:nvPr>
        </p:nvSpPr>
        <p:spPr>
          <a:xfrm>
            <a:off x="301225" y="802100"/>
            <a:ext cx="8566500" cy="29676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TestCuentaCorriente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verifica los servicios de la clase CuentaCorriente</a:t>
            </a:r>
            <a:endParaRPr sz="12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125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depositar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"Saldo cuenta 1: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:.2f}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12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1100</a:t>
            </a:r>
            <a:endParaRPr sz="12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"Saldo cuenta 2: 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es" sz="12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:.2f}</a:t>
            </a:r>
            <a:r>
              <a:rPr lang="es" sz="12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s" sz="125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1000</a:t>
            </a:r>
            <a:endParaRPr sz="12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cuenta_mayor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2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cuentaMayorSaldo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2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2" name="Google Shape;512;p75"/>
          <p:cNvSpPr txBox="1"/>
          <p:nvPr/>
        </p:nvSpPr>
        <p:spPr>
          <a:xfrm>
            <a:off x="327675" y="3821250"/>
            <a:ext cx="8503800" cy="12957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Envía el mensaje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cuentaMayorSaldo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al objeto ligado a la variable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cuenta_1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parámetro real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es una variable que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referencia a un objeto de clase CuentaCorriente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3" name="Google Shape;513;p75"/>
          <p:cNvSpPr/>
          <p:nvPr/>
        </p:nvSpPr>
        <p:spPr>
          <a:xfrm>
            <a:off x="2327600" y="3405225"/>
            <a:ext cx="3233700" cy="2598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76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519" name="Google Shape;519;p76"/>
          <p:cNvSpPr txBox="1">
            <a:spLocks noGrp="1"/>
          </p:cNvSpPr>
          <p:nvPr>
            <p:ph type="body" idx="1"/>
          </p:nvPr>
        </p:nvSpPr>
        <p:spPr>
          <a:xfrm>
            <a:off x="301225" y="802100"/>
            <a:ext cx="8566500" cy="2896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cuenta_mayor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cuentaMayorSaldo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cuentaMayorSaldo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"""Requiere que 'otraCuenta' esté ligada (no sea None).</a:t>
            </a:r>
            <a:endParaRPr sz="13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Devuelve la cuenta con mayor saldo."""</a:t>
            </a:r>
            <a:endParaRPr sz="13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endParaRPr sz="13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endParaRPr sz="13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0" name="Google Shape;520;p76"/>
          <p:cNvSpPr txBox="1"/>
          <p:nvPr/>
        </p:nvSpPr>
        <p:spPr>
          <a:xfrm>
            <a:off x="327675" y="3698900"/>
            <a:ext cx="8503800" cy="1417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La consulta retorna una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referencia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a un objeto de clase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CuentaCorriente.</a:t>
            </a:r>
            <a:endParaRPr sz="1500" b="1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Si el saldo del objeto que recibe el mensaje tiene mayor saldo, entonces retorna la referencia a sí mismo.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Si el saldo del objeto ligado al parámetro tiene mayor saldo, entonces retorna la referencia a ese objeto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21" name="Google Shape;521;p76"/>
          <p:cNvCxnSpPr/>
          <p:nvPr/>
        </p:nvCxnSpPr>
        <p:spPr>
          <a:xfrm>
            <a:off x="314800" y="1394350"/>
            <a:ext cx="8542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77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527" name="Google Shape;527;p77"/>
          <p:cNvSpPr txBox="1">
            <a:spLocks noGrp="1"/>
          </p:cNvSpPr>
          <p:nvPr>
            <p:ph type="body" idx="1"/>
          </p:nvPr>
        </p:nvSpPr>
        <p:spPr>
          <a:xfrm>
            <a:off x="301225" y="802100"/>
            <a:ext cx="8566500" cy="28968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cuenta_mayor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cuentaMayorSaldo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cuenta_2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cuentaMayorSaldo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)-&gt;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"""Requiere que 'otraCuenta' esté ligada (no sea None).</a:t>
            </a:r>
            <a:endParaRPr sz="13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        Devuelve la cuenta con mayor saldo."""</a:t>
            </a:r>
            <a:endParaRPr sz="1350">
              <a:solidFill>
                <a:srgbClr val="CE917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endParaRPr sz="13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13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otraCuenta</a:t>
            </a:r>
            <a:endParaRPr sz="13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8" name="Google Shape;528;p77"/>
          <p:cNvSpPr txBox="1"/>
          <p:nvPr/>
        </p:nvSpPr>
        <p:spPr>
          <a:xfrm>
            <a:off x="327675" y="3698900"/>
            <a:ext cx="8503800" cy="14178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valor del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parámetro real </a:t>
            </a:r>
            <a:r>
              <a:rPr lang="es" sz="1500" b="1" i="1">
                <a:latin typeface="Open Sans"/>
                <a:ea typeface="Open Sans"/>
                <a:cs typeface="Open Sans"/>
                <a:sym typeface="Open Sans"/>
              </a:rPr>
              <a:t>cuenta_2</a:t>
            </a:r>
            <a:r>
              <a:rPr lang="es" sz="1500" i="1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declarada como variable local en la clase Tester, se asigna al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parámetro formal </a:t>
            </a:r>
            <a:r>
              <a:rPr lang="es" sz="1500" b="1" i="1">
                <a:latin typeface="Open Sans"/>
                <a:ea typeface="Open Sans"/>
                <a:cs typeface="Open Sans"/>
                <a:sym typeface="Open Sans"/>
              </a:rPr>
              <a:t>otraCuenta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, que sólo es visible dentro de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cuentaMayorSaldo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La variable </a:t>
            </a:r>
            <a:r>
              <a:rPr lang="es" sz="1500" b="1" i="1">
                <a:latin typeface="Open Sans"/>
                <a:ea typeface="Open Sans"/>
                <a:cs typeface="Open Sans"/>
                <a:sym typeface="Open Sans"/>
              </a:rPr>
              <a:t>otraCuenta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solo es visible y puede ser usada durante la ejecución de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cuentaMayorSaldo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Cuando el método termina, la variable se destruye.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29" name="Google Shape;529;p77"/>
          <p:cNvCxnSpPr/>
          <p:nvPr/>
        </p:nvCxnSpPr>
        <p:spPr>
          <a:xfrm>
            <a:off x="314800" y="1394350"/>
            <a:ext cx="8542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6" name="Google Shape;536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5950" y="329925"/>
            <a:ext cx="6917050" cy="4558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79"/>
          <p:cNvSpPr txBox="1">
            <a:spLocks noGrp="1"/>
          </p:cNvSpPr>
          <p:nvPr>
            <p:ph type="title"/>
          </p:nvPr>
        </p:nvSpPr>
        <p:spPr>
          <a:xfrm>
            <a:off x="641075" y="0"/>
            <a:ext cx="7886700" cy="802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Cambios en la implementación</a:t>
            </a:r>
            <a:endParaRPr/>
          </a:p>
        </p:txBody>
      </p:sp>
      <p:sp>
        <p:nvSpPr>
          <p:cNvPr id="542" name="Google Shape;542;p79"/>
          <p:cNvSpPr txBox="1">
            <a:spLocks noGrp="1"/>
          </p:cNvSpPr>
          <p:nvPr>
            <p:ph type="body" idx="1"/>
          </p:nvPr>
        </p:nvSpPr>
        <p:spPr>
          <a:xfrm>
            <a:off x="301225" y="802100"/>
            <a:ext cx="8566500" cy="18603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5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6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6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6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6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"La cuenta con mayor saldo es: </a:t>
            </a:r>
            <a:r>
              <a:rPr lang="es" sz="16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6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cuenta_mayor</a:t>
            </a:r>
            <a:r>
              <a:rPr lang="es" sz="16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6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6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7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3" name="Google Shape;543;p79"/>
          <p:cNvSpPr txBox="1"/>
          <p:nvPr/>
        </p:nvSpPr>
        <p:spPr>
          <a:xfrm>
            <a:off x="327675" y="2894275"/>
            <a:ext cx="8503800" cy="2222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Envía el mensaje </a:t>
            </a:r>
            <a:r>
              <a:rPr lang="es" sz="1500" b="1" i="1">
                <a:latin typeface="Open Sans"/>
                <a:ea typeface="Open Sans"/>
                <a:cs typeface="Open Sans"/>
                <a:sym typeface="Open Sans"/>
              </a:rPr>
              <a:t>__str__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al objeto ligado a la variable </a:t>
            </a:r>
            <a:r>
              <a:rPr lang="es" sz="1500" b="1" i="1">
                <a:latin typeface="Open Sans"/>
                <a:ea typeface="Open Sans"/>
                <a:cs typeface="Open Sans"/>
                <a:sym typeface="Open Sans"/>
              </a:rPr>
              <a:t>cuenta_mayor.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La variable </a:t>
            </a:r>
            <a:r>
              <a:rPr lang="es" sz="1500" b="1" i="1">
                <a:latin typeface="Open Sans"/>
                <a:ea typeface="Open Sans"/>
                <a:cs typeface="Open Sans"/>
                <a:sym typeface="Open Sans"/>
              </a:rPr>
              <a:t>cuenta_mayor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está ligada con la referencia que retornó como resultado el mensaje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cuentaMayorSaldo 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enviado en la instrucción anterior.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El método </a:t>
            </a:r>
            <a:r>
              <a:rPr lang="es" sz="1500" b="1">
                <a:latin typeface="Open Sans"/>
                <a:ea typeface="Open Sans"/>
                <a:cs typeface="Open Sans"/>
                <a:sym typeface="Open Sans"/>
              </a:rPr>
              <a:t>__str__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 retorna la concatenación de valores de los atributos del objeto ligado a la variable </a:t>
            </a:r>
            <a:r>
              <a:rPr lang="es" sz="1500" b="1" i="1">
                <a:latin typeface="Open Sans"/>
                <a:ea typeface="Open Sans"/>
                <a:cs typeface="Open Sans"/>
                <a:sym typeface="Open Sans"/>
              </a:rPr>
              <a:t>cuenta_mayor</a:t>
            </a:r>
            <a:r>
              <a:rPr lang="es" sz="1500"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5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8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Identidad, igualdad y equivalencia</a:t>
            </a:r>
            <a:endParaRPr/>
          </a:p>
        </p:txBody>
      </p:sp>
      <p:sp>
        <p:nvSpPr>
          <p:cNvPr id="549" name="Google Shape;549;p80"/>
          <p:cNvSpPr txBox="1">
            <a:spLocks noGrp="1"/>
          </p:cNvSpPr>
          <p:nvPr>
            <p:ph type="body" idx="1"/>
          </p:nvPr>
        </p:nvSpPr>
        <p:spPr>
          <a:xfrm>
            <a:off x="301219" y="1268119"/>
            <a:ext cx="8566500" cy="362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"/>
              <a:t>Cada objeto de software tiene una </a:t>
            </a:r>
            <a:r>
              <a:rPr lang="es" b="1"/>
              <a:t>identidad</a:t>
            </a:r>
            <a:r>
              <a:rPr lang="es"/>
              <a:t>, una </a:t>
            </a:r>
            <a:r>
              <a:rPr lang="es" b="1"/>
              <a:t>propiedad </a:t>
            </a:r>
            <a:r>
              <a:rPr lang="es"/>
              <a:t>que lo distingue de los demás.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La </a:t>
            </a:r>
            <a:r>
              <a:rPr lang="es" b="1"/>
              <a:t>referencia </a:t>
            </a:r>
            <a:r>
              <a:rPr lang="es"/>
              <a:t>a un objeto puede ser usada como propiedad para identificarlo.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Si dos variables son iguales, significa que mantienen una misma referencia, y por lo tanto están ligadas a un mismo objeto.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Cuando dos objetos mantienen el mismo estado interno, decimos que son </a:t>
            </a:r>
            <a:r>
              <a:rPr lang="es" b="1"/>
              <a:t>equivalentes</a:t>
            </a:r>
            <a:r>
              <a:rPr lang="es"/>
              <a:t>, aún cuando tienen diferente identidad. 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81"/>
          <p:cNvSpPr txBox="1">
            <a:spLocks noGrp="1"/>
          </p:cNvSpPr>
          <p:nvPr>
            <p:ph type="title"/>
          </p:nvPr>
        </p:nvSpPr>
        <p:spPr>
          <a:xfrm>
            <a:off x="628650" y="170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Identidad, igualdad y equivalencia</a:t>
            </a:r>
            <a:endParaRPr/>
          </a:p>
        </p:txBody>
      </p:sp>
      <p:sp>
        <p:nvSpPr>
          <p:cNvPr id="555" name="Google Shape;555;p81"/>
          <p:cNvSpPr txBox="1">
            <a:spLocks noGrp="1"/>
          </p:cNvSpPr>
          <p:nvPr>
            <p:ph type="body" idx="1"/>
          </p:nvPr>
        </p:nvSpPr>
        <p:spPr>
          <a:xfrm>
            <a:off x="288750" y="1100750"/>
            <a:ext cx="8566500" cy="39693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TestReferencias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@</a:t>
            </a:r>
            <a:r>
              <a:rPr lang="es" sz="13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staticmethod</a:t>
            </a:r>
            <a:endParaRPr sz="1350">
              <a:solidFill>
                <a:srgbClr val="4EC9B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111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3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7500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112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3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5000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c3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cuentaMayorSaldo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c2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c4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c1</a:t>
            </a:r>
            <a:endParaRPr sz="13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c5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CuentaCorriente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111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35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7500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igualdad1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c3</a:t>
            </a:r>
            <a:endParaRPr sz="13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igualdad2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c4</a:t>
            </a:r>
            <a:endParaRPr sz="13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igualdad3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c5</a:t>
            </a:r>
            <a:endParaRPr sz="13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"c1 == c3 : 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igualdad1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"c1 == c4 : 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igualdad2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"c1 == c5 : 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igualdad3</a:t>
            </a:r>
            <a:r>
              <a:rPr lang="es" sz="13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13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210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8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82"/>
          <p:cNvSpPr txBox="1">
            <a:spLocks noGrp="1"/>
          </p:cNvSpPr>
          <p:nvPr>
            <p:ph type="body" idx="1"/>
          </p:nvPr>
        </p:nvSpPr>
        <p:spPr>
          <a:xfrm>
            <a:off x="288750" y="3351325"/>
            <a:ext cx="8566500" cy="9450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igualdad1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c3</a:t>
            </a:r>
            <a:endParaRPr sz="13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igualdad2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c4</a:t>
            </a:r>
            <a:endParaRPr sz="135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igualdad3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s" sz="13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3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c5</a:t>
            </a:r>
            <a:endParaRPr/>
          </a:p>
        </p:txBody>
      </p:sp>
      <p:pic>
        <p:nvPicPr>
          <p:cNvPr id="562" name="Google Shape;562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225" y="158100"/>
            <a:ext cx="8566500" cy="3147421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p82"/>
          <p:cNvSpPr txBox="1"/>
          <p:nvPr/>
        </p:nvSpPr>
        <p:spPr>
          <a:xfrm>
            <a:off x="314800" y="4452125"/>
            <a:ext cx="852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None/>
            </a:pPr>
            <a:r>
              <a:rPr lang="es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El operador relacional </a:t>
            </a:r>
            <a:r>
              <a:rPr lang="es" sz="18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== </a:t>
            </a:r>
            <a:r>
              <a:rPr lang="es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compara </a:t>
            </a:r>
            <a:r>
              <a:rPr lang="es" sz="18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referencias</a:t>
            </a:r>
            <a:r>
              <a:rPr lang="es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8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Identidad, igualdad y equivalencia</a:t>
            </a:r>
            <a:endParaRPr/>
          </a:p>
        </p:txBody>
      </p:sp>
      <p:sp>
        <p:nvSpPr>
          <p:cNvPr id="569" name="Google Shape;569;p83"/>
          <p:cNvSpPr txBox="1">
            <a:spLocks noGrp="1"/>
          </p:cNvSpPr>
          <p:nvPr>
            <p:ph type="body" idx="1"/>
          </p:nvPr>
        </p:nvSpPr>
        <p:spPr>
          <a:xfrm>
            <a:off x="25" y="1268125"/>
            <a:ext cx="9144000" cy="25983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obtenerCodigo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s" sz="14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c3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obtenerCodigo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s" sz="145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c1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 </a:t>
            </a:r>
            <a:r>
              <a:rPr lang="es" sz="145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45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c3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obtenerSaldo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4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145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45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"El estado interno es igual"</a:t>
            </a:r>
            <a:r>
              <a:rPr lang="es" sz="145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95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0" name="Google Shape;570;p83"/>
          <p:cNvSpPr txBox="1"/>
          <p:nvPr/>
        </p:nvSpPr>
        <p:spPr>
          <a:xfrm>
            <a:off x="379175" y="4059450"/>
            <a:ext cx="8523300" cy="7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1200"/>
              </a:spcAft>
              <a:buNone/>
            </a:pPr>
            <a:r>
              <a:rPr lang="es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El operador relacional  </a:t>
            </a:r>
            <a:r>
              <a:rPr lang="es" sz="18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==</a:t>
            </a:r>
            <a:r>
              <a:rPr lang="es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compara valores de </a:t>
            </a:r>
            <a:r>
              <a:rPr lang="es" sz="18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variables elementales</a:t>
            </a:r>
            <a:r>
              <a:rPr lang="es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8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Identidad, igualdad y equivalencia</a:t>
            </a:r>
            <a:endParaRPr/>
          </a:p>
        </p:txBody>
      </p:sp>
      <p:sp>
        <p:nvSpPr>
          <p:cNvPr id="576" name="Google Shape;576;p84"/>
          <p:cNvSpPr txBox="1">
            <a:spLocks noGrp="1"/>
          </p:cNvSpPr>
          <p:nvPr>
            <p:ph type="body" idx="1"/>
          </p:nvPr>
        </p:nvSpPr>
        <p:spPr>
          <a:xfrm>
            <a:off x="301225" y="3126022"/>
            <a:ext cx="8566500" cy="1762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1200"/>
              </a:spcAft>
              <a:buNone/>
            </a:pPr>
            <a:r>
              <a:rPr lang="es"/>
              <a:t>Dos objetos que tienen el mismo estado interno son </a:t>
            </a:r>
            <a:r>
              <a:rPr lang="es" b="1"/>
              <a:t>equivalentes</a:t>
            </a:r>
            <a:r>
              <a:rPr lang="es"/>
              <a:t>. </a:t>
            </a:r>
            <a:endParaRPr/>
          </a:p>
        </p:txBody>
      </p:sp>
      <p:pic>
        <p:nvPicPr>
          <p:cNvPr id="577" name="Google Shape;577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24918"/>
            <a:ext cx="9144001" cy="1592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xfrm>
            <a:off x="628650" y="-3"/>
            <a:ext cx="7886700" cy="5253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EF6C00"/>
                </a:solidFill>
              </a:rPr>
              <a:t>Parámetros mutables – ej. Buena práctica</a:t>
            </a:r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body" idx="1"/>
          </p:nvPr>
        </p:nvSpPr>
        <p:spPr>
          <a:xfrm>
            <a:off x="0" y="525300"/>
            <a:ext cx="9144000" cy="4618200"/>
          </a:xfrm>
          <a:prstGeom prst="rect">
            <a:avLst/>
          </a:prstGeom>
          <a:solidFill>
            <a:srgbClr val="000000"/>
          </a:solidFill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Personaje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habilidades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__nombre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nombre</a:t>
            </a:r>
            <a:endParaRPr sz="8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habilidades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!=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__habilidades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habilidades</a:t>
            </a:r>
            <a:endParaRPr sz="8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__habilidades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agregarHabilidad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habilidad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str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__habilidades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append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habilidad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__str__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s" sz="80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__nombre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, habilidades: 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__habilidades</a:t>
            </a:r>
            <a:r>
              <a:rPr lang="es" sz="80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b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#ejecutamos las mismas pruebas:</a:t>
            </a:r>
            <a:endParaRPr sz="8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Personaje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"Jugador 1"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p2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Personaje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"Jugador 2"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p2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agregarHabilidad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"invisible"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agregarHabilidad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"inteligencia"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p2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agregarHabilidad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"resistencia"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p2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agregarHabilidad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"fuerza"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p1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80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39700" lvl="0" indent="0" algn="l" rtl="0">
              <a:lnSpc>
                <a:spcPct val="15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8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p2</a:t>
            </a:r>
            <a:r>
              <a:rPr lang="es" sz="80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900">
              <a:solidFill>
                <a:srgbClr val="569CD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" name="Google Shape;153;p31"/>
          <p:cNvSpPr txBox="1"/>
          <p:nvPr/>
        </p:nvSpPr>
        <p:spPr>
          <a:xfrm>
            <a:off x="5194375" y="628300"/>
            <a:ext cx="3949500" cy="4113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Salida: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Jugador 1, habilidades: []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Jugador 2, habilidades: []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Jugador 1, habilidades: ['invisible', 'inteligencia’]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Jugador 2, habilidades: ['resistencia', 'fuerza']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31"/>
          <p:cNvSpPr/>
          <p:nvPr/>
        </p:nvSpPr>
        <p:spPr>
          <a:xfrm>
            <a:off x="557825" y="1098100"/>
            <a:ext cx="2548500" cy="792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Google Shape;155;p31"/>
          <p:cNvSpPr/>
          <p:nvPr/>
        </p:nvSpPr>
        <p:spPr>
          <a:xfrm>
            <a:off x="2735275" y="689450"/>
            <a:ext cx="656400" cy="244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6" name="Google Shape;15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0925" y="3267875"/>
            <a:ext cx="656400" cy="65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Caso de estudio: cuenta bancaria</a:t>
            </a:r>
            <a:endParaRPr/>
          </a:p>
        </p:txBody>
      </p:sp>
      <p:sp>
        <p:nvSpPr>
          <p:cNvPr id="162" name="Google Shape;162;p32"/>
          <p:cNvSpPr txBox="1">
            <a:spLocks noGrp="1"/>
          </p:cNvSpPr>
          <p:nvPr>
            <p:ph type="body" idx="1"/>
          </p:nvPr>
        </p:nvSpPr>
        <p:spPr>
          <a:xfrm>
            <a:off x="301219" y="1268119"/>
            <a:ext cx="8566500" cy="362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38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 banco ofrece </a:t>
            </a:r>
            <a:r>
              <a:rPr lang="es" b="1"/>
              <a:t>cuentas corrientes</a:t>
            </a:r>
            <a:r>
              <a:rPr lang="es"/>
              <a:t> a sus clientes.</a:t>
            </a:r>
            <a:endParaRPr/>
          </a:p>
          <a:p>
            <a:pPr marL="177800" lvl="0" indent="-381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i="1"/>
              <a:t>Los clientes pueden realizar </a:t>
            </a:r>
            <a:r>
              <a:rPr lang="es" b="1" i="1"/>
              <a:t>depósitos</a:t>
            </a:r>
            <a:r>
              <a:rPr lang="es" i="1"/>
              <a:t>, </a:t>
            </a:r>
            <a:r>
              <a:rPr lang="es" b="1" i="1"/>
              <a:t>extracciones </a:t>
            </a:r>
            <a:r>
              <a:rPr lang="es" i="1"/>
              <a:t>y </a:t>
            </a:r>
            <a:r>
              <a:rPr lang="es" b="1" i="1"/>
              <a:t>consultar el saldo</a:t>
            </a:r>
            <a:r>
              <a:rPr lang="es" i="1"/>
              <a:t> de su cuenta corriente.</a:t>
            </a:r>
            <a:endParaRPr i="1"/>
          </a:p>
          <a:p>
            <a:pPr marL="177800" lvl="0" indent="-381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i="1"/>
              <a:t>En el momento que se crea una cuenta corriente se establece su código y el saldo se inicializa en 0.</a:t>
            </a:r>
            <a:endParaRPr i="1"/>
          </a:p>
          <a:p>
            <a:pPr marL="177800" lvl="0" indent="-381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i="1"/>
              <a:t>También es posible crear una cuenta corriente estableciendo su código y saldo inicial. </a:t>
            </a:r>
            <a:endParaRPr i="1"/>
          </a:p>
          <a:p>
            <a:pPr marL="177800" lvl="0" indent="-381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i="1"/>
              <a:t>El código no se modifica, el saldo cambia con cada depósito o extracción. </a:t>
            </a:r>
            <a:endParaRPr i="1"/>
          </a:p>
          <a:p>
            <a:pPr marL="177800" lvl="0" indent="-381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i="1"/>
              <a:t>Una cuenta bancaria puede tener un saldo negativo hasta un máximo establecido por el banco.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3"/>
          <p:cNvSpPr txBox="1">
            <a:spLocks noGrp="1"/>
          </p:cNvSpPr>
          <p:nvPr>
            <p:ph type="title"/>
          </p:nvPr>
        </p:nvSpPr>
        <p:spPr>
          <a:xfrm>
            <a:off x="628650" y="209475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Caso de estudio: cuenta bancaria - Diagrama</a:t>
            </a:r>
            <a:endParaRPr/>
          </a:p>
        </p:txBody>
      </p:sp>
      <p:graphicFrame>
        <p:nvGraphicFramePr>
          <p:cNvPr id="168" name="Google Shape;168;p33"/>
          <p:cNvGraphicFramePr/>
          <p:nvPr/>
        </p:nvGraphicFramePr>
        <p:xfrm>
          <a:off x="3714206" y="1143281"/>
          <a:ext cx="4432175" cy="3815925"/>
        </p:xfrm>
        <a:graphic>
          <a:graphicData uri="http://schemas.openxmlformats.org/drawingml/2006/table">
            <a:tbl>
              <a:tblPr>
                <a:noFill/>
                <a:tableStyleId>{C96B8692-19B6-4EF8-B38B-C8C671B1A846}</a:tableStyleId>
              </a:tblPr>
              <a:tblGrid>
                <a:gridCol w="443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0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/>
                        <a:t>CuentaCorriente</a:t>
                      </a:r>
                      <a:endParaRPr sz="1300"/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8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dk2"/>
                          </a:solidFill>
                        </a:rPr>
                        <a:t>&lt;&lt;Atributos de clase&gt;&gt;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/>
                        <a:t>limiteDescubierto = 1000</a:t>
                      </a:r>
                      <a:endParaRPr sz="13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dk2"/>
                          </a:solidFill>
                        </a:rPr>
                        <a:t>&lt;&lt;Atributos de instancia&gt;&gt;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/>
                        <a:t>codigo: entero</a:t>
                      </a:r>
                      <a:endParaRPr sz="13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/>
                        <a:t>saldo: real</a:t>
                      </a:r>
                      <a:endParaRPr sz="1300"/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4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CuentaCorriente(cod:entero)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CuentaCorriente(cod:entero, saldo:real)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dk2"/>
                          </a:solidFill>
                        </a:rPr>
                        <a:t>&lt;&lt;Comandos&gt;&gt;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Depositar(monto: real)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Extraer(monto: real): booleano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chemeClr val="dk2"/>
                          </a:solidFill>
                        </a:rPr>
                        <a:t>&lt;&lt;Consultas&gt;&gt;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obtenerCodigo(): entero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obtenerSaldo(): real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>
                          <a:solidFill>
                            <a:srgbClr val="082836"/>
                          </a:solidFill>
                        </a:rPr>
                        <a:t>toString(): string</a:t>
                      </a:r>
                      <a:endParaRPr sz="1300">
                        <a:solidFill>
                          <a:srgbClr val="082836"/>
                        </a:solidFill>
                      </a:endParaRPr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300"/>
                        <a:t>Asegura codigo &gt; 0 y saldo &gt;=  - limiteDescubierto</a:t>
                      </a:r>
                      <a:endParaRPr sz="1300"/>
                    </a:p>
                  </a:txBody>
                  <a:tcPr marL="68575" marR="68575" marT="68575" marB="68575"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9" name="Google Shape;169;p33"/>
          <p:cNvSpPr/>
          <p:nvPr/>
        </p:nvSpPr>
        <p:spPr>
          <a:xfrm>
            <a:off x="1010156" y="3664800"/>
            <a:ext cx="2581500" cy="10428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Extraer(monto: real): boolean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monto&gt;0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Si monto &gt; saldo+limiteDescubierto extraer retorna false y la extracción no se realiza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33"/>
          <p:cNvSpPr/>
          <p:nvPr/>
        </p:nvSpPr>
        <p:spPr>
          <a:xfrm>
            <a:off x="1441481" y="3217988"/>
            <a:ext cx="2150100" cy="405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Depositar(monto: real)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monto &gt; 0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33"/>
          <p:cNvSpPr/>
          <p:nvPr/>
        </p:nvSpPr>
        <p:spPr>
          <a:xfrm>
            <a:off x="720356" y="2771175"/>
            <a:ext cx="2871300" cy="405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CuentaCorriente(cod:entero, saldo:real)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cod &gt; 0 y saldo &gt;= 0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33"/>
          <p:cNvSpPr/>
          <p:nvPr/>
        </p:nvSpPr>
        <p:spPr>
          <a:xfrm>
            <a:off x="720356" y="2324363"/>
            <a:ext cx="2871300" cy="4056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Calibri"/>
                <a:ea typeface="Calibri"/>
                <a:cs typeface="Calibri"/>
                <a:sym typeface="Calibri"/>
              </a:rPr>
              <a:t>CuentaCorriente(cod:entero)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Calibri"/>
                <a:ea typeface="Calibri"/>
                <a:cs typeface="Calibri"/>
                <a:sym typeface="Calibri"/>
              </a:rPr>
              <a:t>requiere cod &gt; 0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Aclaración</a:t>
            </a:r>
            <a:endParaRPr/>
          </a:p>
        </p:txBody>
      </p:sp>
      <p:sp>
        <p:nvSpPr>
          <p:cNvPr id="178" name="Google Shape;178;p34"/>
          <p:cNvSpPr txBox="1">
            <a:spLocks noGrp="1"/>
          </p:cNvSpPr>
          <p:nvPr>
            <p:ph type="body" idx="1"/>
          </p:nvPr>
        </p:nvSpPr>
        <p:spPr>
          <a:xfrm>
            <a:off x="301225" y="1268125"/>
            <a:ext cx="4120500" cy="362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"/>
              <a:t>En los próximos ejemplos, el código de los métodos estará sin validaciones de tipo y rango para facilitar la comprensión del concepto a explicar.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Recordemos que las clases deben validar los datos que reciben antes de realizar operaciones con ellos.</a:t>
            </a:r>
            <a:endParaRPr/>
          </a:p>
        </p:txBody>
      </p:sp>
      <p:pic>
        <p:nvPicPr>
          <p:cNvPr id="179" name="Google Shape;179;p34"/>
          <p:cNvPicPr preferRelativeResize="0"/>
          <p:nvPr/>
        </p:nvPicPr>
        <p:blipFill rotWithShape="1">
          <a:blip r:embed="rId3">
            <a:alphaModFix/>
          </a:blip>
          <a:srcRect t="30183" b="13567"/>
          <a:stretch/>
        </p:blipFill>
        <p:spPr>
          <a:xfrm>
            <a:off x="4742300" y="-32200"/>
            <a:ext cx="4382651" cy="28929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" name="Google Shape;180;p34"/>
          <p:cNvGrpSpPr/>
          <p:nvPr/>
        </p:nvGrpSpPr>
        <p:grpSpPr>
          <a:xfrm>
            <a:off x="4742300" y="2057400"/>
            <a:ext cx="4382651" cy="3086100"/>
            <a:chOff x="4742300" y="2057400"/>
            <a:chExt cx="4382651" cy="3086100"/>
          </a:xfrm>
        </p:grpSpPr>
        <p:pic>
          <p:nvPicPr>
            <p:cNvPr id="181" name="Google Shape;181;p34"/>
            <p:cNvPicPr preferRelativeResize="0"/>
            <p:nvPr/>
          </p:nvPicPr>
          <p:blipFill rotWithShape="1">
            <a:blip r:embed="rId4">
              <a:alphaModFix/>
            </a:blip>
            <a:srcRect l="3744"/>
            <a:stretch/>
          </p:blipFill>
          <p:spPr>
            <a:xfrm>
              <a:off x="4742300" y="2057400"/>
              <a:ext cx="4382651" cy="3086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2" name="Google Shape;182;p34"/>
            <p:cNvSpPr txBox="1"/>
            <p:nvPr/>
          </p:nvSpPr>
          <p:spPr>
            <a:xfrm>
              <a:off x="5194525" y="4716075"/>
              <a:ext cx="3478200" cy="37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800" i="1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rPr>
                <a:t>Cuando validas solo en el front</a:t>
              </a:r>
              <a:endParaRPr sz="1800" i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6206</Words>
  <Application>Microsoft Office PowerPoint</Application>
  <PresentationFormat>Presentación en pantalla (16:9)</PresentationFormat>
  <Paragraphs>817</Paragraphs>
  <Slides>59</Slides>
  <Notes>59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59</vt:i4>
      </vt:variant>
    </vt:vector>
  </HeadingPairs>
  <TitlesOfParts>
    <vt:vector size="68" baseType="lpstr">
      <vt:lpstr>Consolas</vt:lpstr>
      <vt:lpstr>Arial</vt:lpstr>
      <vt:lpstr>Calibri</vt:lpstr>
      <vt:lpstr>PT Sans Narrow</vt:lpstr>
      <vt:lpstr>Open Sans</vt:lpstr>
      <vt:lpstr>Source Code Pro</vt:lpstr>
      <vt:lpstr>Courier New</vt:lpstr>
      <vt:lpstr>Simple Light</vt:lpstr>
      <vt:lpstr>Tropic</vt:lpstr>
      <vt:lpstr>Programación 2</vt:lpstr>
      <vt:lpstr>En esta clase</vt:lpstr>
      <vt:lpstr>Repaso - Aclaraciones parámetros opcionales</vt:lpstr>
      <vt:lpstr>Parámetros mutables – ej. Mala práctica</vt:lpstr>
      <vt:lpstr>Parámetros mutables – ej. Mala práctica</vt:lpstr>
      <vt:lpstr>Parámetros mutables – ej. Buena práctica</vt:lpstr>
      <vt:lpstr>Caso de estudio: cuenta bancaria</vt:lpstr>
      <vt:lpstr>Caso de estudio: cuenta bancaria - Diagrama</vt:lpstr>
      <vt:lpstr>Aclaración</vt:lpstr>
      <vt:lpstr>Implementación en python</vt:lpstr>
      <vt:lpstr>Implementación en python</vt:lpstr>
      <vt:lpstr>Implementación en python</vt:lpstr>
      <vt:lpstr>Implementación en python</vt:lpstr>
      <vt:lpstr>Implementación en python</vt:lpstr>
      <vt:lpstr>Implementación en python</vt:lpstr>
      <vt:lpstr>Implementación en python</vt:lpstr>
      <vt:lpstr>Implementación en python</vt:lpstr>
      <vt:lpstr>Implementación en python</vt:lpstr>
      <vt:lpstr>Implementación en python</vt:lpstr>
      <vt:lpstr>La clase tester</vt:lpstr>
      <vt:lpstr>Implementación en python</vt:lpstr>
      <vt:lpstr>Objetos, mensaje y métodos</vt:lpstr>
      <vt:lpstr>Objetos, mensaje y métodos</vt:lpstr>
      <vt:lpstr>Objetos, mensaje y métodos</vt:lpstr>
      <vt:lpstr>Objetos, mensaje y métodos</vt:lpstr>
      <vt:lpstr>Objetos, mensaje y métodos</vt:lpstr>
      <vt:lpstr>Objetos, mensaje y métodos</vt:lpstr>
      <vt:lpstr>Objetos, mensaje y métodos</vt:lpstr>
      <vt:lpstr>Objetos, mensaje y métodos</vt:lpstr>
      <vt:lpstr>Presentación de PowerPoint</vt:lpstr>
      <vt:lpstr>Variables, objetos y referencias</vt:lpstr>
      <vt:lpstr>Variables, objetos y referencias</vt:lpstr>
      <vt:lpstr>Variables, objetos y referencias</vt:lpstr>
      <vt:lpstr>Variables, objetos y referencias</vt:lpstr>
      <vt:lpstr>Alternativas de diseño</vt:lpstr>
      <vt:lpstr>Alternativas de diseño</vt:lpstr>
      <vt:lpstr>Alcance de las variables</vt:lpstr>
      <vt:lpstr>Alternativas de diseño</vt:lpstr>
      <vt:lpstr>Cambios en el diseño</vt:lpstr>
      <vt:lpstr>Cambios en el diseño</vt:lpstr>
      <vt:lpstr>Cambios en la implementación</vt:lpstr>
      <vt:lpstr>Cambios en la implementación</vt:lpstr>
      <vt:lpstr>Cambios en la implementación</vt:lpstr>
      <vt:lpstr>Cambios en la implementación</vt:lpstr>
      <vt:lpstr>Cambios en la implementación</vt:lpstr>
      <vt:lpstr>Cambios en la implementación</vt:lpstr>
      <vt:lpstr>Cambios en la implementación</vt:lpstr>
      <vt:lpstr>Cambios en la implementación</vt:lpstr>
      <vt:lpstr>Cambios en la implementación</vt:lpstr>
      <vt:lpstr>Cambios en la implementación</vt:lpstr>
      <vt:lpstr>Cambios en la implementación</vt:lpstr>
      <vt:lpstr>Cambios en la implementación</vt:lpstr>
      <vt:lpstr>Presentación de PowerPoint</vt:lpstr>
      <vt:lpstr>Cambios en la implementación</vt:lpstr>
      <vt:lpstr>Identidad, igualdad y equivalencia</vt:lpstr>
      <vt:lpstr>Identidad, igualdad y equivalencia</vt:lpstr>
      <vt:lpstr>Presentación de PowerPoint</vt:lpstr>
      <vt:lpstr>Identidad, igualdad y equivalencia</vt:lpstr>
      <vt:lpstr>Identidad, igualdad y equivalencia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Santiago Castellaro</cp:lastModifiedBy>
  <cp:revision>1</cp:revision>
  <dcterms:modified xsi:type="dcterms:W3CDTF">2024-09-04T22:43:20Z</dcterms:modified>
</cp:coreProperties>
</file>